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9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57" r:id="rId94"/>
    <p:sldId id="358" r:id="rId95"/>
    <p:sldId id="359" r:id="rId96"/>
  </p:sldIdLst>
  <p:sldSz cx="9144000" cy="5143500" type="screen16x9"/>
  <p:notesSz cx="6858000" cy="9144000"/>
  <p:embeddedFontLst>
    <p:embeddedFont>
      <p:font typeface="Bree Serif" panose="020B0604020202020204" charset="0"/>
      <p:regular r:id="rId98"/>
    </p:embeddedFont>
    <p:embeddedFont>
      <p:font typeface="Nunito" panose="020B0604020202020204" charset="0"/>
      <p:regular r:id="rId99"/>
      <p:bold r:id="rId100"/>
      <p:italic r:id="rId101"/>
      <p:boldItalic r:id="rId102"/>
    </p:embeddedFont>
    <p:embeddedFont>
      <p:font typeface="Impact" panose="020B0806030902050204" pitchFamily="34" charset="0"/>
      <p:regular r:id="rId103"/>
    </p:embeddedFont>
    <p:embeddedFont>
      <p:font typeface="Montserrat" panose="020B0604020202020204" charset="0"/>
      <p:regular r:id="rId104"/>
      <p:bold r:id="rId105"/>
      <p:italic r:id="rId106"/>
      <p:boldItalic r:id="rId107"/>
    </p:embeddedFont>
    <p:embeddedFont>
      <p:font typeface="Verdana" panose="020B0604030504040204" pitchFamily="34" charset="0"/>
      <p:regular r:id="rId108"/>
      <p:bold r:id="rId109"/>
      <p:italic r:id="rId110"/>
      <p:boldItalic r:id="rId111"/>
    </p:embeddedFont>
    <p:embeddedFont>
      <p:font typeface="Georgia" panose="02040502050405020303" pitchFamily="18" charset="0"/>
      <p:regular r:id="rId112"/>
      <p:bold r:id="rId113"/>
      <p:italic r:id="rId114"/>
      <p:boldItalic r:id="rId115"/>
    </p:embeddedFont>
    <p:embeddedFont>
      <p:font typeface="Maven Pro" panose="020B0604020202020204" charset="0"/>
      <p:regular r:id="rId116"/>
      <p:bold r:id="rId117"/>
    </p:embeddedFont>
    <p:embeddedFont>
      <p:font typeface="Roboto" panose="020B0604020202020204" charset="0"/>
      <p:regular r:id="rId118"/>
      <p:bold r:id="rId119"/>
      <p:italic r:id="rId120"/>
      <p:boldItalic r:id="rId121"/>
    </p:embeddedFont>
    <p:embeddedFont>
      <p:font typeface="Trebuchet MS" panose="020B0603020202020204" pitchFamily="34"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F8C6C8-EA5E-4B73-99DB-9ABB75508C86}">
  <a:tblStyle styleId="{4FF8C6C8-EA5E-4B73-99DB-9ABB75508C8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66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0.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5.fntdata"/><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123" Type="http://schemas.openxmlformats.org/officeDocument/2006/relationships/font" Target="fonts/font26.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6.fntdata"/><Relationship Id="rId118" Type="http://schemas.openxmlformats.org/officeDocument/2006/relationships/font" Target="fonts/font2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124" Type="http://schemas.openxmlformats.org/officeDocument/2006/relationships/font" Target="fonts/font27.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7.fntdata"/><Relationship Id="rId119" Type="http://schemas.openxmlformats.org/officeDocument/2006/relationships/font" Target="fonts/font2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120" Type="http://schemas.openxmlformats.org/officeDocument/2006/relationships/font" Target="fonts/font23.fntdata"/><Relationship Id="rId125"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3.fntdata"/><Relationship Id="rId115"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121" Type="http://schemas.openxmlformats.org/officeDocument/2006/relationships/font" Target="fonts/font2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9.fntdata"/><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122"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0293965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bm.com/support/knowledgecenter/es/SSULQD_7.1.0/com.ibm.nz.dbu.doc/r_dbuser_data_type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1keydata.com/es/sql/sql-clave-externa.ph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ingsystemas.webnode.es/bases-de-datos/llaves-primarias-y-foranea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ingsystemas.webnode.es/bases-de-datos/llaves-primarias-y-foraneas/"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www.tutorialesprogramacionya.com/mysqlya/temarios/descripcion.php?inicio=21&amp;cod=38&amp;punto=39"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5828ff635e_0_1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828ff635e_0_1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742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513d9421d2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513d9421d2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solidFill>
                  <a:schemeClr val="hlink"/>
                </a:solidFill>
                <a:hlinkClick r:id="rId3"/>
              </a:rPr>
              <a:t>https://www.ibm.com/support/knowledgecenter/es/SSULQD_7.1.0/com.ibm.nz.dbu.doc/r_dbuser_data_types.html</a:t>
            </a:r>
            <a:endParaRPr/>
          </a:p>
        </p:txBody>
      </p:sp>
    </p:spTree>
    <p:extLst>
      <p:ext uri="{BB962C8B-B14F-4D97-AF65-F5344CB8AC3E}">
        <p14:creationId xmlns:p14="http://schemas.microsoft.com/office/powerpoint/2010/main" val="1096719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58e19f14d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58e19f14d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2071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13d9421d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13d9421d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023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513d9421d2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513d9421d2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8729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13d9421d2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13d9421d2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a:latin typeface="Nunito"/>
                <a:ea typeface="Nunito"/>
                <a:cs typeface="Nunito"/>
                <a:sym typeface="Nunito"/>
              </a:rPr>
              <a:t>* Relational Database Management System ( RDBMS)</a:t>
            </a:r>
            <a:endParaRPr sz="1400">
              <a:latin typeface="Nunito"/>
              <a:ea typeface="Nunito"/>
              <a:cs typeface="Nunito"/>
              <a:sym typeface="Nunito"/>
            </a:endParaRPr>
          </a:p>
          <a:p>
            <a:pPr marL="0" lvl="0" indent="457200" algn="l" rtl="0">
              <a:spcBef>
                <a:spcPts val="0"/>
              </a:spcBef>
              <a:spcAft>
                <a:spcPts val="0"/>
              </a:spcAft>
              <a:buNone/>
            </a:pPr>
            <a:r>
              <a:rPr lang="es" sz="1400">
                <a:latin typeface="Nunito"/>
                <a:ea typeface="Nunito"/>
                <a:cs typeface="Nunito"/>
                <a:sym typeface="Nunito"/>
              </a:rPr>
              <a:t>Sistema de gestión de bases de datos relacionales</a:t>
            </a:r>
            <a:endParaRPr sz="1400">
              <a:latin typeface="Nunito"/>
              <a:ea typeface="Nunito"/>
              <a:cs typeface="Nunito"/>
              <a:sym typeface="Nunit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98920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13d9421d2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13d9421d2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520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513d9421d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13d9421d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Esto significa que dado un nombre de tabla, dado el valor de la clave primaria y dado el nombre de la columna requerida, deberá encontrarse uno y solamente un valor. Por esta razón la definición de claves primarias para todas las tablas es prácticamente obligatoria</a:t>
            </a:r>
            <a:endParaRPr/>
          </a:p>
          <a:p>
            <a:pPr marL="0" lvl="0" indent="0" algn="l" rtl="0">
              <a:spcBef>
                <a:spcPts val="0"/>
              </a:spcBef>
              <a:spcAft>
                <a:spcPts val="0"/>
              </a:spcAft>
              <a:buNone/>
            </a:pPr>
            <a:r>
              <a:rPr lang="es"/>
              <a:t>•Cualquier dato es accesible sabiendo la clave de su fila y el nombre de su columna o atributo</a:t>
            </a:r>
            <a:endParaRPr/>
          </a:p>
          <a:p>
            <a:pPr marL="0" lvl="0" indent="0" algn="l" rtl="0">
              <a:spcBef>
                <a:spcPts val="0"/>
              </a:spcBef>
              <a:spcAft>
                <a:spcPts val="0"/>
              </a:spcAft>
              <a:buNone/>
            </a:pPr>
            <a:r>
              <a:rPr lang="es"/>
              <a:t>• Por ejemplo el “Sánchez” es un dato al que podremos acceder conociendo la clave de la persona en concreto y usando el atributo “Primer apellido”</a:t>
            </a:r>
            <a:endParaRPr/>
          </a:p>
          <a:p>
            <a:pPr marL="0" lvl="0" indent="0" algn="l" rtl="0">
              <a:spcBef>
                <a:spcPts val="0"/>
              </a:spcBef>
              <a:spcAft>
                <a:spcPts val="0"/>
              </a:spcAft>
              <a:buNone/>
            </a:pPr>
            <a:r>
              <a:rPr lang="es"/>
              <a:t>• Si a un dato no podemos acceder de esta forma, no estamos usando un modelo relacional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38521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13d9421d2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13d9421d2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Debe ser capaz de soportar el uso de valores nulos en el lugar de columnas cuyos valores sean desconocidos.</a:t>
            </a:r>
            <a:endParaRPr/>
          </a:p>
          <a:p>
            <a:pPr marL="0" lvl="0" indent="0" algn="l" rtl="0">
              <a:spcBef>
                <a:spcPts val="0"/>
              </a:spcBef>
              <a:spcAft>
                <a:spcPts val="0"/>
              </a:spcAft>
              <a:buNone/>
            </a:pPr>
            <a:endParaRPr/>
          </a:p>
          <a:p>
            <a:pPr marL="0" lvl="0" indent="0" algn="l" rtl="0">
              <a:spcBef>
                <a:spcPts val="0"/>
              </a:spcBef>
              <a:spcAft>
                <a:spcPts val="0"/>
              </a:spcAft>
              <a:buNone/>
            </a:pPr>
            <a:r>
              <a:rPr lang="es"/>
              <a:t>Se reconoce la necesidad de la existencia del valor nulo, el cual podría servir para representar, o bien una información desconocida (ejemplo, no se sabe la dirección de un empleado), o bien una información que no procede (a un empleado soltero no se le puede asignar un nombre de esposa). Así mismo, consideremos el caso de un alumno que obtiene 0 puntos en una prueba y el de un alumno que no presentó la prueba.</a:t>
            </a:r>
            <a:endParaRPr/>
          </a:p>
          <a:p>
            <a:pPr marL="0" lvl="0" indent="0" algn="l" rtl="0">
              <a:spcBef>
                <a:spcPts val="0"/>
              </a:spcBef>
              <a:spcAft>
                <a:spcPts val="0"/>
              </a:spcAft>
              <a:buNone/>
            </a:pPr>
            <a:r>
              <a:rPr lang="es"/>
              <a:t>Hay problemas para soportar los valores nulos en las operaciones relacionales, especialmente en las operaciones lógicas, para lo cual se considera una lógica trivaluada, con tres (no dos) valores de verdad: verdadero, falso y null. Se crean tablas de verdad para las operaciones lógicas:</a:t>
            </a:r>
            <a:endParaRPr/>
          </a:p>
          <a:p>
            <a:pPr marL="0" lvl="0" indent="0" algn="l" rtl="0">
              <a:spcBef>
                <a:spcPts val="0"/>
              </a:spcBef>
              <a:spcAft>
                <a:spcPts val="0"/>
              </a:spcAft>
              <a:buNone/>
            </a:pPr>
            <a:r>
              <a:rPr lang="es"/>
              <a:t>*Cuando se trata de encontrar un atributo de una entidad que es nulo, al usuario final no mostrar nulo, sino no encontrado o algo por el estilo</a:t>
            </a:r>
            <a:endParaRPr/>
          </a:p>
        </p:txBody>
      </p:sp>
    </p:spTree>
    <p:extLst>
      <p:ext uri="{BB962C8B-B14F-4D97-AF65-F5344CB8AC3E}">
        <p14:creationId xmlns:p14="http://schemas.microsoft.com/office/powerpoint/2010/main" val="3484677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13d9421d2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13d9421d2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rgbClr val="222222"/>
                </a:solidFill>
                <a:highlight>
                  <a:srgbClr val="FFFFFF"/>
                </a:highlight>
                <a:latin typeface="Roboto"/>
                <a:ea typeface="Roboto"/>
                <a:cs typeface="Roboto"/>
                <a:sym typeface="Roboto"/>
              </a:rPr>
              <a:t>La información de tablas, vistas, permisos de acceso de usuarios autorizados, etc, debe ser almacenada exactamente de la misma manera: En tablas. Estas tablas deben ser accesibles igual que todas las tablas, a través de sentencias de SQL (o similar).</a:t>
            </a: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r>
              <a:rPr lang="es" sz="1200">
                <a:solidFill>
                  <a:srgbClr val="222222"/>
                </a:solidFill>
                <a:highlight>
                  <a:srgbClr val="FFFFFF"/>
                </a:highlight>
                <a:latin typeface="Roboto"/>
                <a:ea typeface="Roboto"/>
                <a:cs typeface="Roboto"/>
                <a:sym typeface="Roboto"/>
              </a:rPr>
              <a:t>Los metadatos deben guardarse y manejarse como datos ordinarios, es decir, en tablas dentro de la base de datos. Esos datos deben estar disponibles a usuarios autorizados que usen el lenguaje relacional estandar de base de datos.</a:t>
            </a: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r>
              <a:rPr lang="es" sz="1200">
                <a:solidFill>
                  <a:srgbClr val="222222"/>
                </a:solidFill>
                <a:highlight>
                  <a:srgbClr val="FFFFFF"/>
                </a:highlight>
                <a:latin typeface="Roboto"/>
                <a:ea typeface="Roboto"/>
                <a:cs typeface="Roboto"/>
                <a:sym typeface="Roboto"/>
              </a:rPr>
              <a:t>Metadatos son datos acerca de los datos, tales como el nombre de la base de datos o tabla, el tipo de datos de una columna, o permisos de acceso. Otros términos que a veces se usan para esta información son diccionario de datos o catálogo del sistema .</a:t>
            </a: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22222"/>
              </a:solidFill>
              <a:highlight>
                <a:srgbClr val="FFFFFF"/>
              </a:highlight>
              <a:latin typeface="Roboto"/>
              <a:ea typeface="Roboto"/>
              <a:cs typeface="Roboto"/>
              <a:sym typeface="Roboto"/>
            </a:endParaRPr>
          </a:p>
          <a:p>
            <a:pPr marL="0" lvl="0" indent="0" algn="l" rtl="0">
              <a:spcBef>
                <a:spcPts val="0"/>
              </a:spcBef>
              <a:spcAft>
                <a:spcPts val="0"/>
              </a:spcAft>
              <a:buNone/>
            </a:pPr>
            <a:r>
              <a:rPr lang="es" sz="1200">
                <a:solidFill>
                  <a:srgbClr val="222222"/>
                </a:solidFill>
                <a:highlight>
                  <a:srgbClr val="FFFFFF"/>
                </a:highlight>
                <a:latin typeface="Roboto"/>
                <a:ea typeface="Roboto"/>
                <a:cs typeface="Roboto"/>
                <a:sym typeface="Roboto"/>
              </a:rPr>
              <a:t>*mostrar comando SELECT table_name, table_type, engine from information_schema.tables;</a:t>
            </a:r>
            <a:endParaRPr sz="1200">
              <a:solidFill>
                <a:srgbClr val="222222"/>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4139373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513d9421d2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513d9421d2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Esto significa que debe haber por lo menos un lenguaje con una sintaxis bien definida que pueda ser usado para administrar completamente la base de datos.</a:t>
            </a:r>
            <a:endParaRPr/>
          </a:p>
          <a:p>
            <a:pPr marL="0" lvl="0" indent="0" algn="l" rtl="0">
              <a:spcBef>
                <a:spcPts val="0"/>
              </a:spcBef>
              <a:spcAft>
                <a:spcPts val="0"/>
              </a:spcAft>
              <a:buNone/>
            </a:pPr>
            <a:endParaRPr/>
          </a:p>
          <a:p>
            <a:pPr marL="0" lvl="0" indent="0" algn="l" rtl="0">
              <a:spcBef>
                <a:spcPts val="0"/>
              </a:spcBef>
              <a:spcAft>
                <a:spcPts val="0"/>
              </a:spcAft>
              <a:buNone/>
            </a:pPr>
            <a:r>
              <a:rPr lang="es"/>
              <a:t>Debe haber un lenguaje bien estructurado para proporcionar todas las formas de acceso a los datos almacenados en la base de datos. Ejemplo: SQL, etc. Si la base de datos permite el acceso a los datos sin el uso de este lenguaje, eso es una violación.</a:t>
            </a:r>
            <a:endParaRPr/>
          </a:p>
          <a:p>
            <a:pPr marL="0" lvl="0" indent="0" algn="l" rtl="0">
              <a:spcBef>
                <a:spcPts val="0"/>
              </a:spcBef>
              <a:spcAft>
                <a:spcPts val="0"/>
              </a:spcAft>
              <a:buNone/>
            </a:pPr>
            <a:endParaRPr/>
          </a:p>
          <a:p>
            <a:pPr marL="0" lvl="0" indent="0" algn="l" rtl="0">
              <a:spcBef>
                <a:spcPts val="0"/>
              </a:spcBef>
              <a:spcAft>
                <a:spcPts val="0"/>
              </a:spcAft>
              <a:buNone/>
            </a:pPr>
            <a:r>
              <a:rPr lang="es"/>
              <a:t>Al menos tiene que existir un lenguaje capaz de hacer</a:t>
            </a:r>
            <a:endParaRPr/>
          </a:p>
          <a:p>
            <a:pPr marL="0" lvl="0" indent="0" algn="l" rtl="0">
              <a:spcBef>
                <a:spcPts val="0"/>
              </a:spcBef>
              <a:spcAft>
                <a:spcPts val="0"/>
              </a:spcAft>
              <a:buNone/>
            </a:pPr>
            <a:r>
              <a:rPr lang="es"/>
              <a:t>todas las funciones del SGBD</a:t>
            </a:r>
            <a:endParaRPr/>
          </a:p>
          <a:p>
            <a:pPr marL="0" lvl="0" indent="0" algn="l" rtl="0">
              <a:spcBef>
                <a:spcPts val="0"/>
              </a:spcBef>
              <a:spcAft>
                <a:spcPts val="0"/>
              </a:spcAft>
              <a:buNone/>
            </a:pPr>
            <a:r>
              <a:rPr lang="es"/>
              <a:t>•No puede haber funciones fuera de ese lenguaje</a:t>
            </a:r>
            <a:endParaRPr/>
          </a:p>
          <a:p>
            <a:pPr marL="0" lvl="0" indent="0" algn="l" rtl="0">
              <a:spcBef>
                <a:spcPts val="0"/>
              </a:spcBef>
              <a:spcAft>
                <a:spcPts val="0"/>
              </a:spcAft>
              <a:buNone/>
            </a:pPr>
            <a:r>
              <a:rPr lang="es"/>
              <a:t>• Puede haber otros lenguajes en el SGBD para hacer ciertas tareas</a:t>
            </a:r>
            <a:endParaRPr/>
          </a:p>
          <a:p>
            <a:pPr marL="0" lvl="0" indent="0" algn="l" rtl="0">
              <a:spcBef>
                <a:spcPts val="0"/>
              </a:spcBef>
              <a:spcAft>
                <a:spcPts val="0"/>
              </a:spcAft>
              <a:buNone/>
            </a:pPr>
            <a:r>
              <a:rPr lang="es"/>
              <a:t>• Pero esas tareas también se deben poder hacer con el “lenguaje completo</a:t>
            </a:r>
            <a:endParaRPr/>
          </a:p>
          <a:p>
            <a:pPr marL="0" lvl="0" indent="0" algn="l" rtl="0">
              <a:spcBef>
                <a:spcPts val="0"/>
              </a:spcBef>
              <a:spcAft>
                <a:spcPts val="0"/>
              </a:spcAft>
              <a:buNone/>
            </a:pPr>
            <a:endParaRPr/>
          </a:p>
          <a:p>
            <a:pPr marL="0" lvl="0" indent="0" algn="l" rtl="0">
              <a:spcBef>
                <a:spcPts val="0"/>
              </a:spcBef>
              <a:spcAft>
                <a:spcPts val="0"/>
              </a:spcAft>
              <a:buNone/>
            </a:pPr>
            <a:r>
              <a:rPr lang="es"/>
              <a:t>Mongo DB </a:t>
            </a:r>
            <a:r>
              <a:rPr lang="es" sz="1300">
                <a:solidFill>
                  <a:srgbClr val="545454"/>
                </a:solidFill>
                <a:highlight>
                  <a:srgbClr val="FFFFFF"/>
                </a:highlight>
              </a:rPr>
              <a:t>show collection; = SHOW TABLES;</a:t>
            </a:r>
            <a:endParaRPr/>
          </a:p>
        </p:txBody>
      </p:sp>
    </p:spTree>
    <p:extLst>
      <p:ext uri="{BB962C8B-B14F-4D97-AF65-F5344CB8AC3E}">
        <p14:creationId xmlns:p14="http://schemas.microsoft.com/office/powerpoint/2010/main" val="3609925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58e23088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58e23088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047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13d9421d2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13d9421d2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Las vistas tienen que mostrar información actualizada</a:t>
            </a:r>
            <a:endParaRPr/>
          </a:p>
          <a:p>
            <a:pPr marL="0" lvl="0" indent="0" algn="l" rtl="0">
              <a:spcBef>
                <a:spcPts val="0"/>
              </a:spcBef>
              <a:spcAft>
                <a:spcPts val="0"/>
              </a:spcAft>
              <a:buNone/>
            </a:pPr>
            <a:r>
              <a:rPr lang="es"/>
              <a:t>•No puede haber diferencia entre los datos de las vistas y los datos de las tablas base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16521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513d9421d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513d9421d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Esto significa que las cláusulas para leer, escribir, eliminar y agregar registros (SELECT, UPDATE, DELETE e INSERT en SQL) deben estar disponibles y operables, independientemente del tipo de relaciones y restricciones que haya entre las tablas o no.</a:t>
            </a:r>
            <a:endParaRPr/>
          </a:p>
        </p:txBody>
      </p:sp>
    </p:spTree>
    <p:extLst>
      <p:ext uri="{BB962C8B-B14F-4D97-AF65-F5344CB8AC3E}">
        <p14:creationId xmlns:p14="http://schemas.microsoft.com/office/powerpoint/2010/main" val="1930887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513d9421d2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513d9421d2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Cambios en la física de la BD no afecta a las aplicaciones ni a los esquemas lógicos</a:t>
            </a:r>
            <a:endParaRPr/>
          </a:p>
          <a:p>
            <a:pPr marL="0" lvl="0" indent="0" algn="l" rtl="0">
              <a:spcBef>
                <a:spcPts val="0"/>
              </a:spcBef>
              <a:spcAft>
                <a:spcPts val="0"/>
              </a:spcAft>
              <a:buNone/>
            </a:pPr>
            <a:r>
              <a:rPr lang="es"/>
              <a:t>• El acceso a las tablas (elemento lógico) no cambia porque la física de la base de datos cambie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59357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513d9421d2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513d9421d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Cambios en el esquema lógico (tablas) de la BD no afectan al resto de esquemas</a:t>
            </a:r>
            <a:endParaRPr/>
          </a:p>
          <a:p>
            <a:pPr marL="0" lvl="0" indent="0" algn="l" rtl="0">
              <a:spcBef>
                <a:spcPts val="0"/>
              </a:spcBef>
              <a:spcAft>
                <a:spcPts val="0"/>
              </a:spcAft>
              <a:buNone/>
            </a:pPr>
            <a:r>
              <a:rPr lang="es"/>
              <a:t>Si cambiamos nombres de tabla, o de columna o modificamos información de las filas, las aplicaciones (esquema externo) no se ven afectadas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21330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513d9421d2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513d9421d2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El término integridad de datos se refiere la correctitud y completitud de la informacion en una base de datos. Cuando los contenidos se modifican con sentencias INSERT, DELETE o UPDATE, la integridad de los datos almacenados puede perderse de muchas maneras diferentes. Pueden añadirse datos no válidos a la base de datos, tales como un pedido que especifica un producto no existente.</a:t>
            </a:r>
            <a:endParaRPr/>
          </a:p>
          <a:p>
            <a:pPr marL="0" lvl="0" indent="0" algn="l" rtl="0">
              <a:spcBef>
                <a:spcPts val="0"/>
              </a:spcBef>
              <a:spcAft>
                <a:spcPts val="0"/>
              </a:spcAft>
              <a:buNone/>
            </a:pPr>
            <a:endParaRPr/>
          </a:p>
          <a:p>
            <a:pPr marL="0" lvl="0" indent="0" algn="l" rtl="0">
              <a:spcBef>
                <a:spcPts val="0"/>
              </a:spcBef>
              <a:spcAft>
                <a:spcPts val="0"/>
              </a:spcAft>
              <a:buNone/>
            </a:pPr>
            <a:r>
              <a:rPr lang="es"/>
              <a:t>Pueden modificarse datos existentes tomando un valor incorrecto, como por ejemplo si se reasigna un vendedor a una oficina no existente.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74866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514c959d9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514c959d9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435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513d9421d2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513d9421d2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Que la base de datos se almacene o gestione de forma distribuida en varios servidores, no afecta al uso de la misma ni a la programación de las aplicaciones de usuario</a:t>
            </a:r>
            <a:endParaRPr/>
          </a:p>
          <a:p>
            <a:pPr marL="0" lvl="0" indent="0" algn="l" rtl="0">
              <a:spcBef>
                <a:spcPts val="0"/>
              </a:spcBef>
              <a:spcAft>
                <a:spcPts val="0"/>
              </a:spcAft>
              <a:buNone/>
            </a:pPr>
            <a:r>
              <a:rPr lang="es"/>
              <a:t>• El esquema lógico es el mismo independientemente de si la BD es distribuida o no</a:t>
            </a:r>
            <a:endParaRPr/>
          </a:p>
          <a:p>
            <a:pPr marL="0" lvl="0" indent="0" algn="l" rtl="0">
              <a:spcBef>
                <a:spcPts val="0"/>
              </a:spcBef>
              <a:spcAft>
                <a:spcPts val="0"/>
              </a:spcAft>
              <a:buNone/>
            </a:pPr>
            <a:r>
              <a:rPr lang="es"/>
              <a:t>Las aplicaciones existentes deben continuar funcionando con éxito:</a:t>
            </a:r>
            <a:endParaRPr/>
          </a:p>
          <a:p>
            <a:pPr marL="0" lvl="0" indent="0" algn="l" rtl="0">
              <a:spcBef>
                <a:spcPts val="0"/>
              </a:spcBef>
              <a:spcAft>
                <a:spcPts val="0"/>
              </a:spcAft>
              <a:buNone/>
            </a:pPr>
            <a:endParaRPr/>
          </a:p>
          <a:p>
            <a:pPr marL="0" lvl="0" indent="0" algn="l" rtl="0">
              <a:spcBef>
                <a:spcPts val="0"/>
              </a:spcBef>
              <a:spcAft>
                <a:spcPts val="0"/>
              </a:spcAft>
              <a:buNone/>
            </a:pPr>
            <a:r>
              <a:rPr lang="es"/>
              <a:t>1. Cuando se introduce por primera vez una versión distribuida del DBMS; y</a:t>
            </a:r>
            <a:endParaRPr/>
          </a:p>
          <a:p>
            <a:pPr marL="0" lvl="0" indent="0" algn="l" rtl="0">
              <a:spcBef>
                <a:spcPts val="0"/>
              </a:spcBef>
              <a:spcAft>
                <a:spcPts val="0"/>
              </a:spcAft>
              <a:buNone/>
            </a:pPr>
            <a:r>
              <a:rPr lang="es"/>
              <a:t>2. Cuando los datos distribuidos existentes se re-distribuyen alrededor del sistema.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23139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513d9421d2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513d9421d2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s"/>
              <a:t>Si el sistema proporciona una interfaz de bajo nivel (registro en un momento), entonces esa interfaz no se puede usar para subvertir el sistema, por ejemplo, evitando una restricción de seguridad o integridad relacional.</a:t>
            </a:r>
            <a:endParaRPr/>
          </a:p>
          <a:p>
            <a:pPr marL="0" lvl="0" indent="0" algn="l" rtl="0">
              <a:spcBef>
                <a:spcPts val="0"/>
              </a:spcBef>
              <a:spcAft>
                <a:spcPts val="0"/>
              </a:spcAft>
              <a:buNone/>
            </a:pPr>
            <a:r>
              <a:rPr lang="es"/>
              <a:t>• La base de datos no permitirá que exista un lenguaje o forma de acceso, que permita saltarse las reglas anteriores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73986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14c959d9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14c959d9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0817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8e19f14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8e19f14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Fin Bloque 2 /  50 min</a:t>
            </a:r>
            <a:endParaRPr/>
          </a:p>
          <a:p>
            <a:pPr marL="0" lvl="0" indent="0" algn="l" rtl="0">
              <a:spcBef>
                <a:spcPts val="0"/>
              </a:spcBef>
              <a:spcAft>
                <a:spcPts val="0"/>
              </a:spcAft>
              <a:buNone/>
            </a:pPr>
            <a:r>
              <a:rPr lang="es" u="sng">
                <a:solidFill>
                  <a:schemeClr val="hlink"/>
                </a:solidFill>
                <a:hlinkClick r:id="rId3"/>
              </a:rPr>
              <a:t>https://www.1keydata.com/es/sql/sql-clave-externa.php</a:t>
            </a:r>
            <a:endParaRPr/>
          </a:p>
        </p:txBody>
      </p:sp>
    </p:spTree>
    <p:extLst>
      <p:ext uri="{BB962C8B-B14F-4D97-AF65-F5344CB8AC3E}">
        <p14:creationId xmlns:p14="http://schemas.microsoft.com/office/powerpoint/2010/main" val="157197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12a24df0e_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12a24df0e_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20 minutos</a:t>
            </a:r>
            <a:endParaRPr/>
          </a:p>
          <a:p>
            <a:pPr marL="0" lvl="0" indent="0" algn="l" rtl="0">
              <a:spcBef>
                <a:spcPts val="0"/>
              </a:spcBef>
              <a:spcAft>
                <a:spcPts val="0"/>
              </a:spcAft>
              <a:buNone/>
            </a:pPr>
            <a:endParaRPr sz="900">
              <a:solidFill>
                <a:srgbClr val="737373"/>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900">
              <a:solidFill>
                <a:srgbClr val="737373"/>
              </a:solidFill>
              <a:highlight>
                <a:srgbClr val="FFFFFF"/>
              </a:highlight>
              <a:latin typeface="Montserrat"/>
              <a:ea typeface="Montserrat"/>
              <a:cs typeface="Montserrat"/>
              <a:sym typeface="Montserrat"/>
            </a:endParaRPr>
          </a:p>
        </p:txBody>
      </p:sp>
    </p:spTree>
    <p:extLst>
      <p:ext uri="{BB962C8B-B14F-4D97-AF65-F5344CB8AC3E}">
        <p14:creationId xmlns:p14="http://schemas.microsoft.com/office/powerpoint/2010/main" val="3223513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514c959d90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514c959d9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377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13d9421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13d9421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257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514c959d90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514c959d90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4089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514c959d90_0_10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514c959d90_0_10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2050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514c959d90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514c959d90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226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514c959d90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514c959d90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solidFill>
                  <a:schemeClr val="hlink"/>
                </a:solidFill>
                <a:hlinkClick r:id="rId3"/>
              </a:rPr>
              <a:t>https://ingsystemas.webnode.es/bases-de-datos/llaves-primarias-y-foraneas/</a:t>
            </a:r>
            <a:endParaRPr/>
          </a:p>
        </p:txBody>
      </p:sp>
    </p:spTree>
    <p:extLst>
      <p:ext uri="{BB962C8B-B14F-4D97-AF65-F5344CB8AC3E}">
        <p14:creationId xmlns:p14="http://schemas.microsoft.com/office/powerpoint/2010/main" val="3819420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514c959d9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514c959d9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952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514c959d90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514c959d90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558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514c959d90_0_16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514c959d90_0_16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824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514c959d90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514c959d90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solidFill>
                  <a:schemeClr val="hlink"/>
                </a:solidFill>
                <a:hlinkClick r:id="rId3"/>
              </a:rPr>
              <a:t>https://ingsystemas.webnode.es/bases-de-datos/llaves-primarias-y-foraneas/</a:t>
            </a:r>
            <a:endParaRPr/>
          </a:p>
          <a:p>
            <a:pPr marL="0" lvl="0" indent="0" algn="l" rtl="0">
              <a:spcBef>
                <a:spcPts val="0"/>
              </a:spcBef>
              <a:spcAft>
                <a:spcPts val="0"/>
              </a:spcAft>
              <a:buNone/>
            </a:pPr>
            <a:r>
              <a:rPr lang="es" u="sng">
                <a:solidFill>
                  <a:schemeClr val="hlink"/>
                </a:solidFill>
                <a:hlinkClick r:id="rId4"/>
              </a:rPr>
              <a:t>https://www.tutorialesprogramacionya.com/mysqlya/temarios/descripcion.php?inicio=21&amp;cod=38&amp;punto=39</a:t>
            </a:r>
            <a:endParaRPr/>
          </a:p>
        </p:txBody>
      </p:sp>
    </p:spTree>
    <p:extLst>
      <p:ext uri="{BB962C8B-B14F-4D97-AF65-F5344CB8AC3E}">
        <p14:creationId xmlns:p14="http://schemas.microsoft.com/office/powerpoint/2010/main" val="305510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56c9e8ec5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56c9e8ec5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Inicio Bloque 2 /  50 min</a:t>
            </a:r>
            <a:endParaRPr/>
          </a:p>
        </p:txBody>
      </p:sp>
    </p:spTree>
    <p:extLst>
      <p:ext uri="{BB962C8B-B14F-4D97-AF65-F5344CB8AC3E}">
        <p14:creationId xmlns:p14="http://schemas.microsoft.com/office/powerpoint/2010/main" val="1511559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514c959d90_3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514c959d90_3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157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514c959d90_3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14c959d90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432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56c9e8ec5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56c9e8ec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Inicio Bloque 3 /  70 min</a:t>
            </a:r>
            <a:endParaRPr/>
          </a:p>
        </p:txBody>
      </p:sp>
    </p:spTree>
    <p:extLst>
      <p:ext uri="{BB962C8B-B14F-4D97-AF65-F5344CB8AC3E}">
        <p14:creationId xmlns:p14="http://schemas.microsoft.com/office/powerpoint/2010/main" val="5065606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514c959d90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514c959d90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791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514c959d90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514c959d90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353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514c959d90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514c959d90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773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514c959d90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514c959d90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2806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514c959d90_3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514c959d90_3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0015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14c959d90_0_1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14c959d90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También conocido como Diagrama o Modelo Chen</a:t>
            </a:r>
            <a:endParaRPr/>
          </a:p>
        </p:txBody>
      </p:sp>
    </p:spTree>
    <p:extLst>
      <p:ext uri="{BB962C8B-B14F-4D97-AF65-F5344CB8AC3E}">
        <p14:creationId xmlns:p14="http://schemas.microsoft.com/office/powerpoint/2010/main" val="35014346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514c959d90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514c959d90_0_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Una entidad fuerte se puede definir únicamente por sus propios atributos, en cambio, una entidad débil no. Una entidad asociativa es aquella que relaciona entidades (o elementos) dentro de un conjunto de entidades. </a:t>
            </a:r>
            <a:endParaRPr/>
          </a:p>
          <a:p>
            <a:pPr marL="0" lvl="0" indent="0" algn="l" rtl="0">
              <a:spcBef>
                <a:spcPts val="0"/>
              </a:spcBef>
              <a:spcAft>
                <a:spcPts val="0"/>
              </a:spcAft>
              <a:buNone/>
            </a:pPr>
            <a:r>
              <a:rPr lang="es"/>
              <a:t> Piensa en las relaciones como si fueran verbos. Por ejemplo, el estudiante mencionado podría inscribirse en un curso. Las dos entidades serían el estudiante y el curso, y la relación representada es el acto de inscribirse, que conecta ambas entidades de ese modo. Las relaciones se muestran, por lo general, como diamantes o etiquetas directamente en las líneas de conexión.</a:t>
            </a:r>
            <a:endParaRPr/>
          </a:p>
        </p:txBody>
      </p:sp>
    </p:spTree>
    <p:extLst>
      <p:ext uri="{BB962C8B-B14F-4D97-AF65-F5344CB8AC3E}">
        <p14:creationId xmlns:p14="http://schemas.microsoft.com/office/powerpoint/2010/main" val="95893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58e19f14d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58e19f14d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4462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514c959d90_0_1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514c959d90_0_1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068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514c959d90_0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514c959d90_0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0677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514c959d90_3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514c959d90_3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8053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514c959d90_3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514c959d90_3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070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514c959d90_3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514c959d90_3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0065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514c959d90_3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514c959d90_3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2753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514c959d90_3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514c959d90_3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2087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514c959d90_0_1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514c959d90_0_1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31093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514c959d90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514c959d90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2171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514c959d90_3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514c959d90_3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224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513d9421d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513d9421d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2282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514c959d90_3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514c959d90_3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34235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514c959d90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514c959d90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Diagramas UML</a:t>
            </a:r>
            <a:endParaRPr/>
          </a:p>
        </p:txBody>
      </p:sp>
    </p:spTree>
    <p:extLst>
      <p:ext uri="{BB962C8B-B14F-4D97-AF65-F5344CB8AC3E}">
        <p14:creationId xmlns:p14="http://schemas.microsoft.com/office/powerpoint/2010/main" val="1333872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514c959d90_0_1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514c959d90_0_1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Diagramas UML</a:t>
            </a:r>
            <a:endParaRPr/>
          </a:p>
        </p:txBody>
      </p:sp>
    </p:spTree>
    <p:extLst>
      <p:ext uri="{BB962C8B-B14F-4D97-AF65-F5344CB8AC3E}">
        <p14:creationId xmlns:p14="http://schemas.microsoft.com/office/powerpoint/2010/main" val="32856448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514c959d90_0_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514c959d90_0_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5734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513d9421d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513d9421d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2987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514c959d90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514c959d90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0145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514c959d90_3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514c959d90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 agregación se representa en UML mediante un diamante de color blanco colocado en el extremo en el que está la clase que representa el “todo”.</a:t>
            </a:r>
            <a:endParaRPr/>
          </a:p>
          <a:p>
            <a:pPr marL="0" lvl="0" indent="0" algn="l" rtl="0">
              <a:spcBef>
                <a:spcPts val="0"/>
              </a:spcBef>
              <a:spcAft>
                <a:spcPts val="0"/>
              </a:spcAft>
              <a:buNone/>
            </a:pPr>
            <a:r>
              <a:rPr lang="es"/>
              <a:t>• Tenemos una clase Empresa.</a:t>
            </a:r>
            <a:endParaRPr/>
          </a:p>
          <a:p>
            <a:pPr marL="0" lvl="0" indent="0" algn="l" rtl="0">
              <a:spcBef>
                <a:spcPts val="0"/>
              </a:spcBef>
              <a:spcAft>
                <a:spcPts val="0"/>
              </a:spcAft>
              <a:buNone/>
            </a:pPr>
            <a:r>
              <a:rPr lang="es"/>
              <a:t>• Tenemos una clase Cliente.</a:t>
            </a:r>
            <a:endParaRPr/>
          </a:p>
          <a:p>
            <a:pPr marL="0" lvl="0" indent="0" algn="l" rtl="0">
              <a:spcBef>
                <a:spcPts val="0"/>
              </a:spcBef>
              <a:spcAft>
                <a:spcPts val="0"/>
              </a:spcAft>
              <a:buNone/>
            </a:pPr>
            <a:r>
              <a:rPr lang="es"/>
              <a:t>• Una empresa agrupa a varios clientes.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894466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14c959d90_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14c959d90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 Tenemos una clase Empresa.</a:t>
            </a:r>
            <a:endParaRPr/>
          </a:p>
          <a:p>
            <a:pPr marL="0" lvl="0" indent="0" algn="l" rtl="0">
              <a:spcBef>
                <a:spcPts val="0"/>
              </a:spcBef>
              <a:spcAft>
                <a:spcPts val="0"/>
              </a:spcAft>
              <a:buNone/>
            </a:pPr>
            <a:r>
              <a:rPr lang="es"/>
              <a:t>• Un objeto Empresa está a su vez compuesto por uno o varios objetos del tipo empleado.</a:t>
            </a:r>
            <a:endParaRPr/>
          </a:p>
          <a:p>
            <a:pPr marL="0" lvl="0" indent="0" algn="l" rtl="0">
              <a:spcBef>
                <a:spcPts val="0"/>
              </a:spcBef>
              <a:spcAft>
                <a:spcPts val="0"/>
              </a:spcAft>
              <a:buNone/>
            </a:pPr>
            <a:r>
              <a:rPr lang="es"/>
              <a:t>• El tiempo de vida de los objetos Empleado depende del tiempo de vida de Empresa, ya que si no existe una Empresa no pueden existir sus empleados.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3391968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514c959d90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514c959d90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084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514c959d90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514c959d90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 ClaseA usa a la ClaseB.</a:t>
            </a:r>
            <a:endParaRPr/>
          </a:p>
          <a:p>
            <a:pPr marL="0" lvl="0" indent="0" algn="l" rtl="0">
              <a:spcBef>
                <a:spcPts val="0"/>
              </a:spcBef>
              <a:spcAft>
                <a:spcPts val="0"/>
              </a:spcAft>
              <a:buNone/>
            </a:pPr>
            <a:r>
              <a:rPr lang="es"/>
              <a:t>La ClaseA depende de la ClaseB.</a:t>
            </a:r>
            <a:endParaRPr/>
          </a:p>
          <a:p>
            <a:pPr marL="0" lvl="0" indent="0" algn="l" rtl="0">
              <a:spcBef>
                <a:spcPts val="0"/>
              </a:spcBef>
              <a:spcAft>
                <a:spcPts val="0"/>
              </a:spcAft>
              <a:buNone/>
            </a:pPr>
            <a:r>
              <a:rPr lang="es"/>
              <a:t>Dada la dependencia, todo cambio en la ClaseB podrá afectar a la ClaseA.</a:t>
            </a:r>
            <a:endParaRPr/>
          </a:p>
          <a:p>
            <a:pPr marL="0" lvl="0" indent="0" algn="l" rtl="0">
              <a:spcBef>
                <a:spcPts val="0"/>
              </a:spcBef>
              <a:spcAft>
                <a:spcPts val="0"/>
              </a:spcAft>
              <a:buNone/>
            </a:pPr>
            <a:r>
              <a:rPr lang="es"/>
              <a:t>La ClaseA conoce la existencia de la ClaseB pero la ClaseB desconoce que existe la ClaseA.</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54875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13d9421d2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13d9421d2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90748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514c959d90_3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514c959d90_3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2956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514c959d90_3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514c959d90_3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2259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58e19f14d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58e19f14d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30 minutos</a:t>
            </a:r>
            <a:endParaRPr/>
          </a:p>
        </p:txBody>
      </p:sp>
    </p:spTree>
    <p:extLst>
      <p:ext uri="{BB962C8B-B14F-4D97-AF65-F5344CB8AC3E}">
        <p14:creationId xmlns:p14="http://schemas.microsoft.com/office/powerpoint/2010/main" val="23745871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58e19f14d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58e19f14d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Inicio Bloque 4 /  40 min</a:t>
            </a:r>
            <a:endParaRPr/>
          </a:p>
        </p:txBody>
      </p:sp>
    </p:spTree>
    <p:extLst>
      <p:ext uri="{BB962C8B-B14F-4D97-AF65-F5344CB8AC3E}">
        <p14:creationId xmlns:p14="http://schemas.microsoft.com/office/powerpoint/2010/main" val="32923265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513d9421d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513d9421d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5762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514c959d90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514c959d90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5465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514c959d90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514c959d90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1813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514c959d90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514c959d9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5093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514c959d90_2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514c959d90_2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8498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14c959d90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14c959d90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586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13d9421d2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13d9421d2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6336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514c959d90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514c959d90_2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2338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514c959d90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514c959d90_2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664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514c959d90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514c959d90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64267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514c959d90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514c959d90_2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1384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58e19f14d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58e19f14d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Inicio Bloque 5 /  60 min</a:t>
            </a:r>
            <a:endParaRPr/>
          </a:p>
        </p:txBody>
      </p:sp>
    </p:spTree>
    <p:extLst>
      <p:ext uri="{BB962C8B-B14F-4D97-AF65-F5344CB8AC3E}">
        <p14:creationId xmlns:p14="http://schemas.microsoft.com/office/powerpoint/2010/main" val="11130676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514c959d90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514c959d90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6426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514c959d90_2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514c959d90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8226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514c959d90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514c959d90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050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514c959d90_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514c959d90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000">
                <a:highlight>
                  <a:srgbClr val="FFFFFF"/>
                </a:highlight>
                <a:latin typeface="Verdana"/>
                <a:ea typeface="Verdana"/>
                <a:cs typeface="Verdana"/>
                <a:sym typeface="Verdana"/>
              </a:rPr>
              <a:t>Gratuitos: MySQL, PostgreSQL, mSQL, Interbase</a:t>
            </a:r>
            <a:endParaRPr sz="1000">
              <a:highlight>
                <a:srgbClr val="FFFFFF"/>
              </a:highlight>
              <a:latin typeface="Verdana"/>
              <a:ea typeface="Verdana"/>
              <a:cs typeface="Verdana"/>
              <a:sym typeface="Verdana"/>
            </a:endParaRPr>
          </a:p>
          <a:p>
            <a:pPr marL="0" lvl="0" indent="0" algn="l" rtl="0">
              <a:lnSpc>
                <a:spcPct val="115000"/>
              </a:lnSpc>
              <a:spcBef>
                <a:spcPts val="0"/>
              </a:spcBef>
              <a:spcAft>
                <a:spcPts val="0"/>
              </a:spcAft>
              <a:buNone/>
            </a:pPr>
            <a:r>
              <a:rPr lang="es" sz="1000">
                <a:highlight>
                  <a:srgbClr val="FFFFFF"/>
                </a:highlight>
                <a:latin typeface="Verdana"/>
                <a:ea typeface="Verdana"/>
                <a:cs typeface="Verdana"/>
                <a:sym typeface="Verdana"/>
              </a:rPr>
              <a:t>Comerciales: DB2, Sybase, Informix, Oracle</a:t>
            </a:r>
            <a:endParaRPr sz="1000">
              <a:highlight>
                <a:srgbClr val="FFFFFF"/>
              </a:highlight>
              <a:latin typeface="Verdana"/>
              <a:ea typeface="Verdana"/>
              <a:cs typeface="Verdana"/>
              <a:sym typeface="Verdana"/>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184088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513d9421d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513d9421d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87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513d9421d2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513d9421d2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6698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514c959d90_2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514c959d90_2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0935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514c959d90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514c959d90_2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2095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514c959d90_2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514c959d90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9633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514c959d90_3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514c959d90_3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30 minutos</a:t>
            </a:r>
            <a:endParaRPr/>
          </a:p>
        </p:txBody>
      </p:sp>
    </p:spTree>
    <p:extLst>
      <p:ext uri="{BB962C8B-B14F-4D97-AF65-F5344CB8AC3E}">
        <p14:creationId xmlns:p14="http://schemas.microsoft.com/office/powerpoint/2010/main" val="18919020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514c959d90_3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514c959d90_3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0156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512a925e22_0_1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512a925e22_0_1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08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seño personalizado 4">
  <p:cSld name="AUTOLAYOUT_4">
    <p:bg>
      <p:bgPr>
        <a:solidFill>
          <a:srgbClr val="FFFFFF"/>
        </a:solidFill>
        <a:effectLst/>
      </p:bgPr>
    </p:bg>
    <p:spTree>
      <p:nvGrpSpPr>
        <p:cNvPr id="1" name="Shape 273"/>
        <p:cNvGrpSpPr/>
        <p:nvPr/>
      </p:nvGrpSpPr>
      <p:grpSpPr>
        <a:xfrm>
          <a:off x="0" y="0"/>
          <a:ext cx="0" cy="0"/>
          <a:chOff x="0" y="0"/>
          <a:chExt cx="0" cy="0"/>
        </a:xfrm>
      </p:grpSpPr>
      <p:sp>
        <p:nvSpPr>
          <p:cNvPr id="274" name="Google Shape;274;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13"/>
          <p:cNvGrpSpPr/>
          <p:nvPr/>
        </p:nvGrpSpPr>
        <p:grpSpPr>
          <a:xfrm>
            <a:off x="0" y="0"/>
            <a:ext cx="9144153" cy="5143624"/>
            <a:chOff x="-77" y="25"/>
            <a:chExt cx="9144153" cy="5143624"/>
          </a:xfrm>
        </p:grpSpPr>
        <p:sp>
          <p:nvSpPr>
            <p:cNvPr id="276" name="Google Shape;276;p13"/>
            <p:cNvSpPr/>
            <p:nvPr/>
          </p:nvSpPr>
          <p:spPr>
            <a:xfrm rot="-5400000">
              <a:off x="-47653"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47653"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5400000">
              <a:off x="-47653"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a:off x="-47653"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5400000">
              <a:off x="-47653"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5400000">
              <a:off x="714198"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rot="-5400000">
              <a:off x="714322"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400000">
              <a:off x="714198"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rot="-5400000">
              <a:off x="714322"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rot="5400000">
              <a:off x="714198"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14322"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rot="5400000">
              <a:off x="714198"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714198"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rot="-5400000">
              <a:off x="714322"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714198"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rot="-5400000">
              <a:off x="714322"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1476173"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rot="-5400000">
              <a:off x="1476296"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rot="5400000">
              <a:off x="1476173"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rot="-5400000">
              <a:off x="1476296"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rot="5400000">
              <a:off x="1476173"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rot="-5400000">
              <a:off x="1476296"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rot="5400000">
              <a:off x="1476173"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rot="5400000">
              <a:off x="1476173"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rot="-5400000">
              <a:off x="1476296"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rot="5400000">
              <a:off x="1476173"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rot="-5400000">
              <a:off x="1476296"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rot="5400000">
              <a:off x="2238147"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rot="-5400000">
              <a:off x="2238271"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rot="5400000">
              <a:off x="2238147"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rot="-5400000">
              <a:off x="2238271"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rot="5400000">
              <a:off x="2238147"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rot="-5400000">
              <a:off x="2238271"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rot="5400000">
              <a:off x="2238147"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rot="5400000">
              <a:off x="2238147"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rot="-5400000">
              <a:off x="2238271"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rot="5400000">
              <a:off x="2238147"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rot="-5400000">
              <a:off x="2238271"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rot="5400000">
              <a:off x="3000173"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rot="-5400000">
              <a:off x="3000297"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rot="5400000">
              <a:off x="3000173"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rot="-5400000">
              <a:off x="3000297"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rot="5400000">
              <a:off x="3000173"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rot="-5400000">
              <a:off x="3000297"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rot="5400000">
              <a:off x="3000173"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rot="5400000">
              <a:off x="3000173"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rot="-5400000">
              <a:off x="3000297"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rot="5400000">
              <a:off x="3000173"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rot="-5400000">
              <a:off x="3000297"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rot="5400000">
              <a:off x="3762251"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rot="-5400000">
              <a:off x="3762374"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rot="5400000">
              <a:off x="3762251"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rot="-5400000">
              <a:off x="3762374"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rot="5400000">
              <a:off x="3762251"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rot="-5400000">
              <a:off x="3762374"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5400000">
              <a:off x="3762251"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rot="5400000">
              <a:off x="3762251"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rot="-5400000">
              <a:off x="3762374"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rot="5400000">
              <a:off x="3762251"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5400000">
              <a:off x="3762374"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rot="5400000">
              <a:off x="-47777"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rot="5400000">
              <a:off x="-47777"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rot="5400000">
              <a:off x="-47777"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rot="5400000">
              <a:off x="-47777"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rot="-5400000">
              <a:off x="166697"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rot="5400000">
              <a:off x="-47777"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5400000">
              <a:off x="-47777"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5400000" flipH="1">
              <a:off x="166697"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5400000">
              <a:off x="928672"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5400000" flipH="1">
              <a:off x="928672"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5400000">
              <a:off x="1690646"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5400000" flipH="1">
              <a:off x="1690646"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5400000">
              <a:off x="2452621"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5400000" flipH="1">
              <a:off x="2452621"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rot="-5400000">
              <a:off x="3214647"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rot="-5400000" flipH="1">
              <a:off x="3214647"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rot="-5400000">
              <a:off x="3976724"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rot="-5400000" flipH="1">
              <a:off x="3976724"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rot="-5400000">
              <a:off x="4524349"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rot="-5400000">
              <a:off x="4524349"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rot="-5400000">
              <a:off x="4524349"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rot="-5400000">
              <a:off x="4524349"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rot="-5400000">
              <a:off x="4524349"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rot="5400000">
              <a:off x="5286200"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rot="-5400000">
              <a:off x="5286324"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rot="5400000">
              <a:off x="5286200"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rot="-5400000">
              <a:off x="5286324"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rot="5400000">
              <a:off x="5286200"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rot="-5400000">
              <a:off x="5286324"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rot="5400000">
              <a:off x="5286200"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rot="5400000">
              <a:off x="5286200"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rot="-5400000">
              <a:off x="5286324"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rot="5400000">
              <a:off x="5286200"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rot="-5400000">
              <a:off x="5286324"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rot="5400000">
              <a:off x="6048175"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rot="-5400000">
              <a:off x="6048298"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rot="5400000">
              <a:off x="6048175"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rot="-5400000">
              <a:off x="6048298"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rot="5400000">
              <a:off x="6048175"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rot="-5400000">
              <a:off x="6048298"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rot="5400000">
              <a:off x="6048175"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rot="5400000">
              <a:off x="6048175"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rot="-5400000">
              <a:off x="6048298"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rot="5400000">
              <a:off x="6048175"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rot="-5400000">
              <a:off x="6048298"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rot="5400000">
              <a:off x="6810149"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rot="-5400000">
              <a:off x="6810273"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rot="5400000">
              <a:off x="6810149"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rot="-5400000">
              <a:off x="6810273"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rot="5400000">
              <a:off x="6810149"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rot="-5400000">
              <a:off x="6810273"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rot="5400000">
              <a:off x="6810149"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rot="5400000">
              <a:off x="6810149"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rot="-5400000">
              <a:off x="6810273"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rot="5400000">
              <a:off x="6810149"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rot="-5400000">
              <a:off x="6810273"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rot="5400000">
              <a:off x="7572175"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rot="-5400000">
              <a:off x="7572299"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rot="5400000">
              <a:off x="7572175"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rot="-5400000">
              <a:off x="7572299"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rot="5400000">
              <a:off x="7572175"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rot="-5400000">
              <a:off x="7572299"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rot="5400000">
              <a:off x="7572175"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3"/>
            <p:cNvSpPr/>
            <p:nvPr/>
          </p:nvSpPr>
          <p:spPr>
            <a:xfrm rot="5400000">
              <a:off x="7572175"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rot="-5400000">
              <a:off x="7572299"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rot="5400000">
              <a:off x="7572175"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rot="-5400000">
              <a:off x="7572299"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3"/>
            <p:cNvSpPr/>
            <p:nvPr/>
          </p:nvSpPr>
          <p:spPr>
            <a:xfrm rot="5400000">
              <a:off x="8334253"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3"/>
            <p:cNvSpPr/>
            <p:nvPr/>
          </p:nvSpPr>
          <p:spPr>
            <a:xfrm rot="-5400000">
              <a:off x="8334377" y="219061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3"/>
            <p:cNvSpPr/>
            <p:nvPr/>
          </p:nvSpPr>
          <p:spPr>
            <a:xfrm rot="5400000">
              <a:off x="8334253"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3"/>
            <p:cNvSpPr/>
            <p:nvPr/>
          </p:nvSpPr>
          <p:spPr>
            <a:xfrm rot="-5400000">
              <a:off x="8334377" y="304787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3"/>
            <p:cNvSpPr/>
            <p:nvPr/>
          </p:nvSpPr>
          <p:spPr>
            <a:xfrm rot="5400000">
              <a:off x="8334253"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3"/>
            <p:cNvSpPr/>
            <p:nvPr/>
          </p:nvSpPr>
          <p:spPr>
            <a:xfrm rot="-5400000">
              <a:off x="8334377" y="390514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3"/>
            <p:cNvSpPr/>
            <p:nvPr/>
          </p:nvSpPr>
          <p:spPr>
            <a:xfrm rot="5400000">
              <a:off x="8334253"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3"/>
            <p:cNvSpPr/>
            <p:nvPr/>
          </p:nvSpPr>
          <p:spPr>
            <a:xfrm rot="5400000">
              <a:off x="8334253"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3"/>
            <p:cNvSpPr/>
            <p:nvPr/>
          </p:nvSpPr>
          <p:spPr>
            <a:xfrm rot="-5400000">
              <a:off x="8334377" y="47618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3"/>
            <p:cNvSpPr/>
            <p:nvPr/>
          </p:nvSpPr>
          <p:spPr>
            <a:xfrm rot="5400000">
              <a:off x="8334253"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3"/>
            <p:cNvSpPr/>
            <p:nvPr/>
          </p:nvSpPr>
          <p:spPr>
            <a:xfrm rot="-5400000">
              <a:off x="8334377" y="13334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3"/>
            <p:cNvSpPr/>
            <p:nvPr/>
          </p:nvSpPr>
          <p:spPr>
            <a:xfrm rot="5400000">
              <a:off x="4524225" y="176215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3"/>
            <p:cNvSpPr/>
            <p:nvPr/>
          </p:nvSpPr>
          <p:spPr>
            <a:xfrm rot="5400000">
              <a:off x="4524225" y="261942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3"/>
            <p:cNvSpPr/>
            <p:nvPr/>
          </p:nvSpPr>
          <p:spPr>
            <a:xfrm rot="5400000">
              <a:off x="4524225" y="3476684"/>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3"/>
            <p:cNvSpPr/>
            <p:nvPr/>
          </p:nvSpPr>
          <p:spPr>
            <a:xfrm rot="5400000">
              <a:off x="4524225" y="4333949"/>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3"/>
            <p:cNvSpPr/>
            <p:nvPr/>
          </p:nvSpPr>
          <p:spPr>
            <a:xfrm rot="-5400000">
              <a:off x="4738699"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3"/>
            <p:cNvSpPr/>
            <p:nvPr/>
          </p:nvSpPr>
          <p:spPr>
            <a:xfrm rot="5400000">
              <a:off x="4524225" y="47725"/>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3"/>
            <p:cNvSpPr/>
            <p:nvPr/>
          </p:nvSpPr>
          <p:spPr>
            <a:xfrm rot="5400000">
              <a:off x="4524225" y="904990"/>
              <a:ext cx="857400" cy="762000"/>
            </a:xfrm>
            <a:prstGeom prst="triangle">
              <a:avLst>
                <a:gd name="adj" fmla="val 50000"/>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3"/>
            <p:cNvSpPr/>
            <p:nvPr/>
          </p:nvSpPr>
          <p:spPr>
            <a:xfrm rot="-5400000" flipH="1">
              <a:off x="4738699"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3"/>
            <p:cNvSpPr/>
            <p:nvPr/>
          </p:nvSpPr>
          <p:spPr>
            <a:xfrm rot="-5400000">
              <a:off x="5500674"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3"/>
            <p:cNvSpPr/>
            <p:nvPr/>
          </p:nvSpPr>
          <p:spPr>
            <a:xfrm rot="-5400000" flipH="1">
              <a:off x="5500674"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3"/>
            <p:cNvSpPr/>
            <p:nvPr/>
          </p:nvSpPr>
          <p:spPr>
            <a:xfrm rot="-5400000">
              <a:off x="6262648"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3"/>
            <p:cNvSpPr/>
            <p:nvPr/>
          </p:nvSpPr>
          <p:spPr>
            <a:xfrm rot="-5400000" flipH="1">
              <a:off x="6262648"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3"/>
            <p:cNvSpPr/>
            <p:nvPr/>
          </p:nvSpPr>
          <p:spPr>
            <a:xfrm rot="-5400000">
              <a:off x="7024623"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3"/>
            <p:cNvSpPr/>
            <p:nvPr/>
          </p:nvSpPr>
          <p:spPr>
            <a:xfrm rot="-5400000" flipH="1">
              <a:off x="7024623"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3"/>
            <p:cNvSpPr/>
            <p:nvPr/>
          </p:nvSpPr>
          <p:spPr>
            <a:xfrm rot="-5400000">
              <a:off x="7786649"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3"/>
            <p:cNvSpPr/>
            <p:nvPr/>
          </p:nvSpPr>
          <p:spPr>
            <a:xfrm rot="-5400000" flipH="1">
              <a:off x="7786649"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3"/>
            <p:cNvSpPr/>
            <p:nvPr/>
          </p:nvSpPr>
          <p:spPr>
            <a:xfrm rot="-5400000">
              <a:off x="8548727" y="4548163"/>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3"/>
            <p:cNvSpPr/>
            <p:nvPr/>
          </p:nvSpPr>
          <p:spPr>
            <a:xfrm rot="-5400000" flipH="1">
              <a:off x="8548727" y="-166420"/>
              <a:ext cx="428700" cy="762000"/>
            </a:xfrm>
            <a:prstGeom prst="rtTriangle">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13"/>
          <p:cNvSpPr/>
          <p:nvPr/>
        </p:nvSpPr>
        <p:spPr>
          <a:xfrm>
            <a:off x="1527325" y="1290025"/>
            <a:ext cx="6089400" cy="256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3"/>
          <p:cNvSpPr txBox="1">
            <a:spLocks noGrp="1"/>
          </p:cNvSpPr>
          <p:nvPr>
            <p:ph type="title"/>
          </p:nvPr>
        </p:nvSpPr>
        <p:spPr>
          <a:xfrm>
            <a:off x="1885350" y="1897113"/>
            <a:ext cx="5373300" cy="1349400"/>
          </a:xfrm>
          <a:prstGeom prst="rect">
            <a:avLst/>
          </a:prstGeom>
          <a:noFill/>
        </p:spPr>
        <p:txBody>
          <a:bodyPr spcFirstLastPara="1" wrap="square" lIns="91425" tIns="91425" rIns="91425" bIns="91425" anchor="ctr" anchorCtr="0"/>
          <a:lstStyle>
            <a:lvl1pPr lvl="0" algn="ctr" rtl="0">
              <a:lnSpc>
                <a:spcPct val="100000"/>
              </a:lnSpc>
              <a:spcBef>
                <a:spcPts val="0"/>
              </a:spcBef>
              <a:spcAft>
                <a:spcPts val="0"/>
              </a:spcAft>
              <a:buNone/>
              <a:defRPr sz="3200" b="1">
                <a:solidFill>
                  <a:srgbClr val="212121"/>
                </a:solidFill>
              </a:defRPr>
            </a:lvl1pPr>
            <a:lvl2pPr lvl="1" algn="ctr" rtl="0">
              <a:lnSpc>
                <a:spcPct val="100000"/>
              </a:lnSpc>
              <a:spcBef>
                <a:spcPts val="0"/>
              </a:spcBef>
              <a:spcAft>
                <a:spcPts val="0"/>
              </a:spcAft>
              <a:buNone/>
              <a:defRPr sz="3200" b="1">
                <a:solidFill>
                  <a:srgbClr val="212121"/>
                </a:solidFill>
              </a:defRPr>
            </a:lvl2pPr>
            <a:lvl3pPr lvl="2" algn="ctr" rtl="0">
              <a:lnSpc>
                <a:spcPct val="100000"/>
              </a:lnSpc>
              <a:spcBef>
                <a:spcPts val="0"/>
              </a:spcBef>
              <a:spcAft>
                <a:spcPts val="0"/>
              </a:spcAft>
              <a:buNone/>
              <a:defRPr sz="3200" b="1">
                <a:solidFill>
                  <a:srgbClr val="212121"/>
                </a:solidFill>
              </a:defRPr>
            </a:lvl3pPr>
            <a:lvl4pPr lvl="3" algn="ctr" rtl="0">
              <a:lnSpc>
                <a:spcPct val="100000"/>
              </a:lnSpc>
              <a:spcBef>
                <a:spcPts val="0"/>
              </a:spcBef>
              <a:spcAft>
                <a:spcPts val="0"/>
              </a:spcAft>
              <a:buNone/>
              <a:defRPr sz="3200" b="1">
                <a:solidFill>
                  <a:srgbClr val="212121"/>
                </a:solidFill>
              </a:defRPr>
            </a:lvl4pPr>
            <a:lvl5pPr lvl="4" algn="ctr" rtl="0">
              <a:lnSpc>
                <a:spcPct val="100000"/>
              </a:lnSpc>
              <a:spcBef>
                <a:spcPts val="0"/>
              </a:spcBef>
              <a:spcAft>
                <a:spcPts val="0"/>
              </a:spcAft>
              <a:buNone/>
              <a:defRPr sz="3200" b="1">
                <a:solidFill>
                  <a:srgbClr val="212121"/>
                </a:solidFill>
              </a:defRPr>
            </a:lvl5pPr>
            <a:lvl6pPr lvl="5" algn="ctr" rtl="0">
              <a:lnSpc>
                <a:spcPct val="100000"/>
              </a:lnSpc>
              <a:spcBef>
                <a:spcPts val="0"/>
              </a:spcBef>
              <a:spcAft>
                <a:spcPts val="0"/>
              </a:spcAft>
              <a:buNone/>
              <a:defRPr sz="3200" b="1">
                <a:solidFill>
                  <a:srgbClr val="212121"/>
                </a:solidFill>
              </a:defRPr>
            </a:lvl6pPr>
            <a:lvl7pPr lvl="6" algn="ctr" rtl="0">
              <a:lnSpc>
                <a:spcPct val="100000"/>
              </a:lnSpc>
              <a:spcBef>
                <a:spcPts val="0"/>
              </a:spcBef>
              <a:spcAft>
                <a:spcPts val="0"/>
              </a:spcAft>
              <a:buNone/>
              <a:defRPr sz="3200" b="1">
                <a:solidFill>
                  <a:srgbClr val="212121"/>
                </a:solidFill>
              </a:defRPr>
            </a:lvl7pPr>
            <a:lvl8pPr lvl="7" algn="ctr" rtl="0">
              <a:lnSpc>
                <a:spcPct val="100000"/>
              </a:lnSpc>
              <a:spcBef>
                <a:spcPts val="0"/>
              </a:spcBef>
              <a:spcAft>
                <a:spcPts val="0"/>
              </a:spcAft>
              <a:buNone/>
              <a:defRPr sz="3200" b="1">
                <a:solidFill>
                  <a:srgbClr val="212121"/>
                </a:solidFill>
              </a:defRPr>
            </a:lvl8pPr>
            <a:lvl9pPr lvl="8" algn="ctr" rtl="0">
              <a:lnSpc>
                <a:spcPct val="100000"/>
              </a:lnSpc>
              <a:spcBef>
                <a:spcPts val="0"/>
              </a:spcBef>
              <a:spcAft>
                <a:spcPts val="0"/>
              </a:spcAft>
              <a:buNone/>
              <a:defRPr sz="3200" b="1">
                <a:solidFill>
                  <a:srgbClr val="212121"/>
                </a:solidFill>
              </a:defRPr>
            </a:lvl9pPr>
          </a:lstStyle>
          <a:p>
            <a:endParaRPr/>
          </a:p>
        </p:txBody>
      </p:sp>
      <p:sp>
        <p:nvSpPr>
          <p:cNvPr id="434" name="Google Shape;434;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16161"/>
                </a:solidFill>
              </a:defRPr>
            </a:lvl1pPr>
            <a:lvl2pPr lvl="1" algn="r" rtl="0">
              <a:lnSpc>
                <a:spcPct val="100000"/>
              </a:lnSpc>
              <a:spcAft>
                <a:spcPts val="0"/>
              </a:spcAft>
              <a:buNone/>
              <a:defRPr sz="1000">
                <a:solidFill>
                  <a:srgbClr val="616161"/>
                </a:solidFill>
              </a:defRPr>
            </a:lvl2pPr>
            <a:lvl3pPr lvl="2" algn="r" rtl="0">
              <a:lnSpc>
                <a:spcPct val="100000"/>
              </a:lnSpc>
              <a:spcAft>
                <a:spcPts val="0"/>
              </a:spcAft>
              <a:buNone/>
              <a:defRPr sz="1000">
                <a:solidFill>
                  <a:srgbClr val="616161"/>
                </a:solidFill>
              </a:defRPr>
            </a:lvl3pPr>
            <a:lvl4pPr lvl="3" algn="r" rtl="0">
              <a:lnSpc>
                <a:spcPct val="100000"/>
              </a:lnSpc>
              <a:spcAft>
                <a:spcPts val="0"/>
              </a:spcAft>
              <a:buNone/>
              <a:defRPr sz="1000">
                <a:solidFill>
                  <a:srgbClr val="616161"/>
                </a:solidFill>
              </a:defRPr>
            </a:lvl4pPr>
            <a:lvl5pPr lvl="4" algn="r" rtl="0">
              <a:lnSpc>
                <a:spcPct val="100000"/>
              </a:lnSpc>
              <a:spcAft>
                <a:spcPts val="0"/>
              </a:spcAft>
              <a:buNone/>
              <a:defRPr sz="1000">
                <a:solidFill>
                  <a:srgbClr val="616161"/>
                </a:solidFill>
              </a:defRPr>
            </a:lvl5pPr>
            <a:lvl6pPr lvl="5" algn="r" rtl="0">
              <a:lnSpc>
                <a:spcPct val="100000"/>
              </a:lnSpc>
              <a:spcAft>
                <a:spcPts val="0"/>
              </a:spcAft>
              <a:buNone/>
              <a:defRPr sz="1000">
                <a:solidFill>
                  <a:srgbClr val="616161"/>
                </a:solidFill>
              </a:defRPr>
            </a:lvl6pPr>
            <a:lvl7pPr lvl="6" algn="r" rtl="0">
              <a:lnSpc>
                <a:spcPct val="100000"/>
              </a:lnSpc>
              <a:spcAft>
                <a:spcPts val="0"/>
              </a:spcAft>
              <a:buNone/>
              <a:defRPr sz="1000">
                <a:solidFill>
                  <a:srgbClr val="616161"/>
                </a:solidFill>
              </a:defRPr>
            </a:lvl7pPr>
            <a:lvl8pPr lvl="7" algn="r" rtl="0">
              <a:lnSpc>
                <a:spcPct val="100000"/>
              </a:lnSpc>
              <a:spcAft>
                <a:spcPts val="0"/>
              </a:spcAft>
              <a:buNone/>
              <a:defRPr sz="1000">
                <a:solidFill>
                  <a:srgbClr val="616161"/>
                </a:solidFill>
              </a:defRPr>
            </a:lvl8pPr>
            <a:lvl9pPr lvl="8" algn="r" rtl="0">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28">
  <p:cSld name="AUTOLAYOUT_31">
    <p:bg>
      <p:bgPr>
        <a:solidFill>
          <a:srgbClr val="FFFFFF"/>
        </a:solidFill>
        <a:effectLst/>
      </p:bgPr>
    </p:bg>
    <p:spTree>
      <p:nvGrpSpPr>
        <p:cNvPr id="1" name="Shape 435"/>
        <p:cNvGrpSpPr/>
        <p:nvPr/>
      </p:nvGrpSpPr>
      <p:grpSpPr>
        <a:xfrm>
          <a:off x="0" y="0"/>
          <a:ext cx="0" cy="0"/>
          <a:chOff x="0" y="0"/>
          <a:chExt cx="0" cy="0"/>
        </a:xfrm>
      </p:grpSpPr>
      <p:sp>
        <p:nvSpPr>
          <p:cNvPr id="436" name="Google Shape;436;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marL="0" lvl="0" indent="0" algn="r" rtl="0">
              <a:spcBef>
                <a:spcPts val="0"/>
              </a:spcBef>
              <a:spcAft>
                <a:spcPts val="0"/>
              </a:spcAft>
              <a:buNone/>
            </a:pPr>
            <a:fld id="{00000000-1234-1234-1234-123412341234}" type="slidenum">
              <a:rPr lang="es"/>
              <a:t>‹Nº›</a:t>
            </a:fld>
            <a:endParaRPr/>
          </a:p>
        </p:txBody>
      </p:sp>
      <p:sp>
        <p:nvSpPr>
          <p:cNvPr id="438" name="Google Shape;438;p14"/>
          <p:cNvSpPr txBox="1">
            <a:spLocks noGrp="1"/>
          </p:cNvSpPr>
          <p:nvPr>
            <p:ph type="title"/>
          </p:nvPr>
        </p:nvSpPr>
        <p:spPr>
          <a:xfrm>
            <a:off x="523250" y="1523725"/>
            <a:ext cx="3477900" cy="13887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439" name="Google Shape;439;p14"/>
          <p:cNvSpPr txBox="1">
            <a:spLocks noGrp="1"/>
          </p:cNvSpPr>
          <p:nvPr>
            <p:ph type="body" idx="1"/>
          </p:nvPr>
        </p:nvSpPr>
        <p:spPr>
          <a:xfrm>
            <a:off x="523325" y="3020275"/>
            <a:ext cx="3477900" cy="1534800"/>
          </a:xfrm>
          <a:prstGeom prst="rect">
            <a:avLst/>
          </a:prstGeom>
          <a:noFill/>
        </p:spPr>
        <p:txBody>
          <a:bodyPr spcFirstLastPara="1" wrap="square" lIns="91425" tIns="91425" rIns="91425" bIns="91425" anchor="t" anchorCtr="0"/>
          <a:lstStyle>
            <a:lvl1pPr marL="457200" lvl="0" indent="-330200" algn="l">
              <a:lnSpc>
                <a:spcPct val="115000"/>
              </a:lnSpc>
              <a:spcBef>
                <a:spcPts val="0"/>
              </a:spcBef>
              <a:spcAft>
                <a:spcPts val="0"/>
              </a:spcAft>
              <a:buClr>
                <a:srgbClr val="FFFFFF"/>
              </a:buClr>
              <a:buSzPts val="1600"/>
              <a:buChar char="●"/>
              <a:defRPr sz="1600">
                <a:solidFill>
                  <a:srgbClr val="FFFFFF"/>
                </a:solidFill>
              </a:defRPr>
            </a:lvl1pPr>
            <a:lvl2pPr marL="914400" lvl="1" indent="-298450" algn="l">
              <a:lnSpc>
                <a:spcPct val="115000"/>
              </a:lnSpc>
              <a:spcBef>
                <a:spcPts val="1600"/>
              </a:spcBef>
              <a:spcAft>
                <a:spcPts val="0"/>
              </a:spcAft>
              <a:buClr>
                <a:srgbClr val="FFFFFF"/>
              </a:buClr>
              <a:buSzPts val="1100"/>
              <a:buChar char="○"/>
              <a:defRPr sz="1400">
                <a:solidFill>
                  <a:srgbClr val="FFFFFF"/>
                </a:solidFill>
              </a:defRPr>
            </a:lvl2pPr>
            <a:lvl3pPr marL="1371600" lvl="2" indent="-298450" algn="l">
              <a:lnSpc>
                <a:spcPct val="115000"/>
              </a:lnSpc>
              <a:spcBef>
                <a:spcPts val="1600"/>
              </a:spcBef>
              <a:spcAft>
                <a:spcPts val="0"/>
              </a:spcAft>
              <a:buClr>
                <a:srgbClr val="FFFFFF"/>
              </a:buClr>
              <a:buSzPts val="1100"/>
              <a:buChar char="■"/>
              <a:defRPr sz="1400">
                <a:solidFill>
                  <a:srgbClr val="FFFFFF"/>
                </a:solidFill>
              </a:defRPr>
            </a:lvl3pPr>
            <a:lvl4pPr marL="1828800" lvl="3" indent="-298450" algn="l">
              <a:lnSpc>
                <a:spcPct val="115000"/>
              </a:lnSpc>
              <a:spcBef>
                <a:spcPts val="1600"/>
              </a:spcBef>
              <a:spcAft>
                <a:spcPts val="0"/>
              </a:spcAft>
              <a:buClr>
                <a:srgbClr val="FFFFFF"/>
              </a:buClr>
              <a:buSzPts val="1100"/>
              <a:buChar char="●"/>
              <a:defRPr sz="1400">
                <a:solidFill>
                  <a:srgbClr val="FFFFFF"/>
                </a:solidFill>
              </a:defRPr>
            </a:lvl4pPr>
            <a:lvl5pPr marL="2286000" lvl="4" indent="-298450" algn="l">
              <a:lnSpc>
                <a:spcPct val="115000"/>
              </a:lnSpc>
              <a:spcBef>
                <a:spcPts val="1600"/>
              </a:spcBef>
              <a:spcAft>
                <a:spcPts val="0"/>
              </a:spcAft>
              <a:buClr>
                <a:srgbClr val="FFFFFF"/>
              </a:buClr>
              <a:buSzPts val="1100"/>
              <a:buChar char="○"/>
              <a:defRPr sz="1400">
                <a:solidFill>
                  <a:srgbClr val="FFFFFF"/>
                </a:solidFill>
              </a:defRPr>
            </a:lvl5pPr>
            <a:lvl6pPr marL="2743200" lvl="5" indent="-298450" algn="l">
              <a:lnSpc>
                <a:spcPct val="115000"/>
              </a:lnSpc>
              <a:spcBef>
                <a:spcPts val="1600"/>
              </a:spcBef>
              <a:spcAft>
                <a:spcPts val="0"/>
              </a:spcAft>
              <a:buClr>
                <a:srgbClr val="FFFFFF"/>
              </a:buClr>
              <a:buSzPts val="1100"/>
              <a:buChar char="■"/>
              <a:defRPr sz="1400">
                <a:solidFill>
                  <a:srgbClr val="FFFFFF"/>
                </a:solidFill>
              </a:defRPr>
            </a:lvl6pPr>
            <a:lvl7pPr marL="3200400" lvl="6" indent="-298450" algn="l">
              <a:lnSpc>
                <a:spcPct val="115000"/>
              </a:lnSpc>
              <a:spcBef>
                <a:spcPts val="1600"/>
              </a:spcBef>
              <a:spcAft>
                <a:spcPts val="0"/>
              </a:spcAft>
              <a:buClr>
                <a:srgbClr val="FFFFFF"/>
              </a:buClr>
              <a:buSzPts val="1100"/>
              <a:buChar char="●"/>
              <a:defRPr sz="1400">
                <a:solidFill>
                  <a:srgbClr val="FFFFFF"/>
                </a:solidFill>
              </a:defRPr>
            </a:lvl7pPr>
            <a:lvl8pPr marL="3657600" lvl="7" indent="-298450" algn="l">
              <a:lnSpc>
                <a:spcPct val="115000"/>
              </a:lnSpc>
              <a:spcBef>
                <a:spcPts val="1600"/>
              </a:spcBef>
              <a:spcAft>
                <a:spcPts val="0"/>
              </a:spcAft>
              <a:buClr>
                <a:srgbClr val="FFFFFF"/>
              </a:buClr>
              <a:buSzPts val="1100"/>
              <a:buChar char="○"/>
              <a:defRPr sz="1400">
                <a:solidFill>
                  <a:srgbClr val="FFFFFF"/>
                </a:solidFill>
              </a:defRPr>
            </a:lvl8pPr>
            <a:lvl9pPr marL="4114800" lvl="8" indent="-298450" algn="l">
              <a:lnSpc>
                <a:spcPct val="115000"/>
              </a:lnSpc>
              <a:spcBef>
                <a:spcPts val="1600"/>
              </a:spcBef>
              <a:spcAft>
                <a:spcPts val="1600"/>
              </a:spcAft>
              <a:buClr>
                <a:srgbClr val="FFFFFF"/>
              </a:buClr>
              <a:buSzPts val="1100"/>
              <a:buChar char="■"/>
              <a:defRPr sz="14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p:cSld name="AUTOLAYOUT_32">
    <p:bg>
      <p:bgPr>
        <a:solidFill>
          <a:srgbClr val="FFFFFF"/>
        </a:solidFill>
        <a:effectLst/>
      </p:bgPr>
    </p:bg>
    <p:spTree>
      <p:nvGrpSpPr>
        <p:cNvPr id="1" name="Shape 440"/>
        <p:cNvGrpSpPr/>
        <p:nvPr/>
      </p:nvGrpSpPr>
      <p:grpSpPr>
        <a:xfrm>
          <a:off x="0" y="0"/>
          <a:ext cx="0" cy="0"/>
          <a:chOff x="0" y="0"/>
          <a:chExt cx="0" cy="0"/>
        </a:xfrm>
      </p:grpSpPr>
      <p:sp>
        <p:nvSpPr>
          <p:cNvPr id="441" name="Google Shape;441;p15"/>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lstStyle>
            <a:lvl1pPr lvl="0" algn="ctr">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4000"/>
              <a:buNone/>
              <a:defRPr sz="4000" b="1">
                <a:solidFill>
                  <a:srgbClr val="FFFFFF"/>
                </a:solidFill>
              </a:defRPr>
            </a:lvl2pPr>
            <a:lvl3pPr lvl="2" algn="ctr">
              <a:lnSpc>
                <a:spcPct val="100000"/>
              </a:lnSpc>
              <a:spcBef>
                <a:spcPts val="0"/>
              </a:spcBef>
              <a:spcAft>
                <a:spcPts val="0"/>
              </a:spcAft>
              <a:buClr>
                <a:srgbClr val="FFFFFF"/>
              </a:buClr>
              <a:buSzPts val="4000"/>
              <a:buNone/>
              <a:defRPr sz="4000" b="1">
                <a:solidFill>
                  <a:srgbClr val="FFFFFF"/>
                </a:solidFill>
              </a:defRPr>
            </a:lvl3pPr>
            <a:lvl4pPr lvl="3" algn="ctr">
              <a:lnSpc>
                <a:spcPct val="100000"/>
              </a:lnSpc>
              <a:spcBef>
                <a:spcPts val="0"/>
              </a:spcBef>
              <a:spcAft>
                <a:spcPts val="0"/>
              </a:spcAft>
              <a:buClr>
                <a:srgbClr val="FFFFFF"/>
              </a:buClr>
              <a:buSzPts val="4000"/>
              <a:buNone/>
              <a:defRPr sz="4000" b="1">
                <a:solidFill>
                  <a:srgbClr val="FFFFFF"/>
                </a:solidFill>
              </a:defRPr>
            </a:lvl4pPr>
            <a:lvl5pPr lvl="4" algn="ctr">
              <a:lnSpc>
                <a:spcPct val="100000"/>
              </a:lnSpc>
              <a:spcBef>
                <a:spcPts val="0"/>
              </a:spcBef>
              <a:spcAft>
                <a:spcPts val="0"/>
              </a:spcAft>
              <a:buClr>
                <a:srgbClr val="FFFFFF"/>
              </a:buClr>
              <a:buSzPts val="4000"/>
              <a:buNone/>
              <a:defRPr sz="4000" b="1">
                <a:solidFill>
                  <a:srgbClr val="FFFFFF"/>
                </a:solidFill>
              </a:defRPr>
            </a:lvl5pPr>
            <a:lvl6pPr lvl="5" algn="ctr">
              <a:lnSpc>
                <a:spcPct val="100000"/>
              </a:lnSpc>
              <a:spcBef>
                <a:spcPts val="0"/>
              </a:spcBef>
              <a:spcAft>
                <a:spcPts val="0"/>
              </a:spcAft>
              <a:buClr>
                <a:srgbClr val="FFFFFF"/>
              </a:buClr>
              <a:buSzPts val="4000"/>
              <a:buNone/>
              <a:defRPr sz="4000" b="1">
                <a:solidFill>
                  <a:srgbClr val="FFFFFF"/>
                </a:solidFill>
              </a:defRPr>
            </a:lvl6pPr>
            <a:lvl7pPr lvl="6" algn="ctr">
              <a:lnSpc>
                <a:spcPct val="100000"/>
              </a:lnSpc>
              <a:spcBef>
                <a:spcPts val="0"/>
              </a:spcBef>
              <a:spcAft>
                <a:spcPts val="0"/>
              </a:spcAft>
              <a:buClr>
                <a:srgbClr val="FFFFFF"/>
              </a:buClr>
              <a:buSzPts val="4000"/>
              <a:buNone/>
              <a:defRPr sz="4000" b="1">
                <a:solidFill>
                  <a:srgbClr val="FFFFFF"/>
                </a:solidFill>
              </a:defRPr>
            </a:lvl7pPr>
            <a:lvl8pPr lvl="7" algn="ctr">
              <a:lnSpc>
                <a:spcPct val="100000"/>
              </a:lnSpc>
              <a:spcBef>
                <a:spcPts val="0"/>
              </a:spcBef>
              <a:spcAft>
                <a:spcPts val="0"/>
              </a:spcAft>
              <a:buClr>
                <a:srgbClr val="FFFFFF"/>
              </a:buClr>
              <a:buSzPts val="4000"/>
              <a:buNone/>
              <a:defRPr sz="4000" b="1">
                <a:solidFill>
                  <a:srgbClr val="FFFFFF"/>
                </a:solidFill>
              </a:defRPr>
            </a:lvl8pPr>
            <a:lvl9pPr lvl="8" algn="ctr">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443" name="Google Shape;443;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iseño personalizado 1">
  <p:cSld name="AUTOLAYOUT_33">
    <p:bg>
      <p:bgPr>
        <a:solidFill>
          <a:srgbClr val="FFFFFF"/>
        </a:solidFill>
        <a:effectLst/>
      </p:bgPr>
    </p:bg>
    <p:spTree>
      <p:nvGrpSpPr>
        <p:cNvPr id="1" name="Shape 444"/>
        <p:cNvGrpSpPr/>
        <p:nvPr/>
      </p:nvGrpSpPr>
      <p:grpSpPr>
        <a:xfrm>
          <a:off x="0" y="0"/>
          <a:ext cx="0" cy="0"/>
          <a:chOff x="0" y="0"/>
          <a:chExt cx="0" cy="0"/>
        </a:xfrm>
      </p:grpSpPr>
      <p:sp>
        <p:nvSpPr>
          <p:cNvPr id="445" name="Google Shape;445;p16"/>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lstStyle>
            <a:lvl1pPr lvl="0" algn="ctr">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4000"/>
              <a:buNone/>
              <a:defRPr sz="4000" b="1">
                <a:solidFill>
                  <a:srgbClr val="FFFFFF"/>
                </a:solidFill>
              </a:defRPr>
            </a:lvl2pPr>
            <a:lvl3pPr lvl="2" algn="ctr">
              <a:lnSpc>
                <a:spcPct val="100000"/>
              </a:lnSpc>
              <a:spcBef>
                <a:spcPts val="0"/>
              </a:spcBef>
              <a:spcAft>
                <a:spcPts val="0"/>
              </a:spcAft>
              <a:buClr>
                <a:srgbClr val="FFFFFF"/>
              </a:buClr>
              <a:buSzPts val="4000"/>
              <a:buNone/>
              <a:defRPr sz="4000" b="1">
                <a:solidFill>
                  <a:srgbClr val="FFFFFF"/>
                </a:solidFill>
              </a:defRPr>
            </a:lvl3pPr>
            <a:lvl4pPr lvl="3" algn="ctr">
              <a:lnSpc>
                <a:spcPct val="100000"/>
              </a:lnSpc>
              <a:spcBef>
                <a:spcPts val="0"/>
              </a:spcBef>
              <a:spcAft>
                <a:spcPts val="0"/>
              </a:spcAft>
              <a:buClr>
                <a:srgbClr val="FFFFFF"/>
              </a:buClr>
              <a:buSzPts val="4000"/>
              <a:buNone/>
              <a:defRPr sz="4000" b="1">
                <a:solidFill>
                  <a:srgbClr val="FFFFFF"/>
                </a:solidFill>
              </a:defRPr>
            </a:lvl4pPr>
            <a:lvl5pPr lvl="4" algn="ctr">
              <a:lnSpc>
                <a:spcPct val="100000"/>
              </a:lnSpc>
              <a:spcBef>
                <a:spcPts val="0"/>
              </a:spcBef>
              <a:spcAft>
                <a:spcPts val="0"/>
              </a:spcAft>
              <a:buClr>
                <a:srgbClr val="FFFFFF"/>
              </a:buClr>
              <a:buSzPts val="4000"/>
              <a:buNone/>
              <a:defRPr sz="4000" b="1">
                <a:solidFill>
                  <a:srgbClr val="FFFFFF"/>
                </a:solidFill>
              </a:defRPr>
            </a:lvl5pPr>
            <a:lvl6pPr lvl="5" algn="ctr">
              <a:lnSpc>
                <a:spcPct val="100000"/>
              </a:lnSpc>
              <a:spcBef>
                <a:spcPts val="0"/>
              </a:spcBef>
              <a:spcAft>
                <a:spcPts val="0"/>
              </a:spcAft>
              <a:buClr>
                <a:srgbClr val="FFFFFF"/>
              </a:buClr>
              <a:buSzPts val="4000"/>
              <a:buNone/>
              <a:defRPr sz="4000" b="1">
                <a:solidFill>
                  <a:srgbClr val="FFFFFF"/>
                </a:solidFill>
              </a:defRPr>
            </a:lvl6pPr>
            <a:lvl7pPr lvl="6" algn="ctr">
              <a:lnSpc>
                <a:spcPct val="100000"/>
              </a:lnSpc>
              <a:spcBef>
                <a:spcPts val="0"/>
              </a:spcBef>
              <a:spcAft>
                <a:spcPts val="0"/>
              </a:spcAft>
              <a:buClr>
                <a:srgbClr val="FFFFFF"/>
              </a:buClr>
              <a:buSzPts val="4000"/>
              <a:buNone/>
              <a:defRPr sz="4000" b="1">
                <a:solidFill>
                  <a:srgbClr val="FFFFFF"/>
                </a:solidFill>
              </a:defRPr>
            </a:lvl7pPr>
            <a:lvl8pPr lvl="7" algn="ctr">
              <a:lnSpc>
                <a:spcPct val="100000"/>
              </a:lnSpc>
              <a:spcBef>
                <a:spcPts val="0"/>
              </a:spcBef>
              <a:spcAft>
                <a:spcPts val="0"/>
              </a:spcAft>
              <a:buClr>
                <a:srgbClr val="FFFFFF"/>
              </a:buClr>
              <a:buSzPts val="4000"/>
              <a:buNone/>
              <a:defRPr sz="4000" b="1">
                <a:solidFill>
                  <a:srgbClr val="FFFFFF"/>
                </a:solidFill>
              </a:defRPr>
            </a:lvl8pPr>
            <a:lvl9pPr lvl="8" algn="ctr">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447" name="Google Shape;447;p1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seño personalizado 32">
  <p:cSld name="AUTOLAYOUT_37">
    <p:bg>
      <p:bgPr>
        <a:solidFill>
          <a:srgbClr val="FFFFFF"/>
        </a:solidFill>
        <a:effectLst/>
      </p:bgPr>
    </p:bg>
    <p:spTree>
      <p:nvGrpSpPr>
        <p:cNvPr id="1" name="Shape 448"/>
        <p:cNvGrpSpPr/>
        <p:nvPr/>
      </p:nvGrpSpPr>
      <p:grpSpPr>
        <a:xfrm>
          <a:off x="0" y="0"/>
          <a:ext cx="0" cy="0"/>
          <a:chOff x="0" y="0"/>
          <a:chExt cx="0" cy="0"/>
        </a:xfrm>
      </p:grpSpPr>
      <p:sp>
        <p:nvSpPr>
          <p:cNvPr id="449" name="Google Shape;449;p17"/>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a:off x="0" y="0"/>
            <a:ext cx="35127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txBox="1">
            <a:spLocks noGrp="1"/>
          </p:cNvSpPr>
          <p:nvPr>
            <p:ph type="title"/>
          </p:nvPr>
        </p:nvSpPr>
        <p:spPr>
          <a:xfrm>
            <a:off x="311700" y="307825"/>
            <a:ext cx="2631900" cy="4316700"/>
          </a:xfrm>
          <a:prstGeom prst="rect">
            <a:avLst/>
          </a:prstGeom>
          <a:noFill/>
        </p:spPr>
        <p:txBody>
          <a:bodyPr spcFirstLastPara="1" wrap="square" lIns="91425" tIns="91425" rIns="91425" bIns="91425" anchor="t" anchorCtr="0"/>
          <a:lstStyle>
            <a:lvl1pPr lvl="0" algn="l" rtl="0">
              <a:lnSpc>
                <a:spcPct val="100000"/>
              </a:lnSpc>
              <a:spcBef>
                <a:spcPts val="0"/>
              </a:spcBef>
              <a:spcAft>
                <a:spcPts val="0"/>
              </a:spcAft>
              <a:buClr>
                <a:srgbClr val="FFFFFF"/>
              </a:buClr>
              <a:buSzPts val="3000"/>
              <a:buNone/>
              <a:defRPr sz="3000">
                <a:solidFill>
                  <a:srgbClr val="FFFFFF"/>
                </a:solidFill>
              </a:defRPr>
            </a:lvl1pPr>
            <a:lvl2pPr lvl="1" algn="l" rtl="0">
              <a:lnSpc>
                <a:spcPct val="100000"/>
              </a:lnSpc>
              <a:spcBef>
                <a:spcPts val="0"/>
              </a:spcBef>
              <a:spcAft>
                <a:spcPts val="0"/>
              </a:spcAft>
              <a:buClr>
                <a:srgbClr val="FFFFFF"/>
              </a:buClr>
              <a:buSzPts val="3000"/>
              <a:buNone/>
              <a:defRPr sz="3000">
                <a:solidFill>
                  <a:srgbClr val="FFFFFF"/>
                </a:solidFill>
              </a:defRPr>
            </a:lvl2pPr>
            <a:lvl3pPr lvl="2" algn="l" rtl="0">
              <a:lnSpc>
                <a:spcPct val="100000"/>
              </a:lnSpc>
              <a:spcBef>
                <a:spcPts val="0"/>
              </a:spcBef>
              <a:spcAft>
                <a:spcPts val="0"/>
              </a:spcAft>
              <a:buClr>
                <a:srgbClr val="FFFFFF"/>
              </a:buClr>
              <a:buSzPts val="3000"/>
              <a:buNone/>
              <a:defRPr sz="3000">
                <a:solidFill>
                  <a:srgbClr val="FFFFFF"/>
                </a:solidFill>
              </a:defRPr>
            </a:lvl3pPr>
            <a:lvl4pPr lvl="3" algn="l" rtl="0">
              <a:lnSpc>
                <a:spcPct val="100000"/>
              </a:lnSpc>
              <a:spcBef>
                <a:spcPts val="0"/>
              </a:spcBef>
              <a:spcAft>
                <a:spcPts val="0"/>
              </a:spcAft>
              <a:buClr>
                <a:srgbClr val="FFFFFF"/>
              </a:buClr>
              <a:buSzPts val="3000"/>
              <a:buNone/>
              <a:defRPr sz="3000">
                <a:solidFill>
                  <a:srgbClr val="FFFFFF"/>
                </a:solidFill>
              </a:defRPr>
            </a:lvl4pPr>
            <a:lvl5pPr lvl="4" algn="l" rtl="0">
              <a:lnSpc>
                <a:spcPct val="100000"/>
              </a:lnSpc>
              <a:spcBef>
                <a:spcPts val="0"/>
              </a:spcBef>
              <a:spcAft>
                <a:spcPts val="0"/>
              </a:spcAft>
              <a:buClr>
                <a:srgbClr val="FFFFFF"/>
              </a:buClr>
              <a:buSzPts val="3000"/>
              <a:buNone/>
              <a:defRPr sz="3000">
                <a:solidFill>
                  <a:srgbClr val="FFFFFF"/>
                </a:solidFill>
              </a:defRPr>
            </a:lvl5pPr>
            <a:lvl6pPr lvl="5" algn="l" rtl="0">
              <a:lnSpc>
                <a:spcPct val="100000"/>
              </a:lnSpc>
              <a:spcBef>
                <a:spcPts val="0"/>
              </a:spcBef>
              <a:spcAft>
                <a:spcPts val="0"/>
              </a:spcAft>
              <a:buClr>
                <a:srgbClr val="FFFFFF"/>
              </a:buClr>
              <a:buSzPts val="3000"/>
              <a:buNone/>
              <a:defRPr sz="3000">
                <a:solidFill>
                  <a:srgbClr val="FFFFFF"/>
                </a:solidFill>
              </a:defRPr>
            </a:lvl6pPr>
            <a:lvl7pPr lvl="6" algn="l" rtl="0">
              <a:lnSpc>
                <a:spcPct val="100000"/>
              </a:lnSpc>
              <a:spcBef>
                <a:spcPts val="0"/>
              </a:spcBef>
              <a:spcAft>
                <a:spcPts val="0"/>
              </a:spcAft>
              <a:buClr>
                <a:srgbClr val="FFFFFF"/>
              </a:buClr>
              <a:buSzPts val="3000"/>
              <a:buNone/>
              <a:defRPr sz="3000">
                <a:solidFill>
                  <a:srgbClr val="FFFFFF"/>
                </a:solidFill>
              </a:defRPr>
            </a:lvl7pPr>
            <a:lvl8pPr lvl="7" algn="l" rtl="0">
              <a:lnSpc>
                <a:spcPct val="100000"/>
              </a:lnSpc>
              <a:spcBef>
                <a:spcPts val="0"/>
              </a:spcBef>
              <a:spcAft>
                <a:spcPts val="0"/>
              </a:spcAft>
              <a:buClr>
                <a:srgbClr val="FFFFFF"/>
              </a:buClr>
              <a:buSzPts val="3000"/>
              <a:buNone/>
              <a:defRPr sz="3000">
                <a:solidFill>
                  <a:srgbClr val="FFFFFF"/>
                </a:solidFill>
              </a:defRPr>
            </a:lvl8pPr>
            <a:lvl9pPr lvl="8" algn="l" rtl="0">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452" name="Google Shape;452;p17"/>
          <p:cNvSpPr txBox="1">
            <a:spLocks noGrp="1"/>
          </p:cNvSpPr>
          <p:nvPr>
            <p:ph type="body" idx="1"/>
          </p:nvPr>
        </p:nvSpPr>
        <p:spPr>
          <a:xfrm>
            <a:off x="4011825" y="364950"/>
            <a:ext cx="4850400" cy="4259700"/>
          </a:xfrm>
          <a:prstGeom prst="rect">
            <a:avLst/>
          </a:prstGeom>
          <a:noFill/>
        </p:spPr>
        <p:txBody>
          <a:bodyPr spcFirstLastPara="1" wrap="square" lIns="91425" tIns="91425" rIns="91425" bIns="91425" anchor="t" anchorCtr="0"/>
          <a:lstStyle>
            <a:lvl1pPr marL="457200" lvl="0" indent="-342900" algn="l" rtl="0">
              <a:lnSpc>
                <a:spcPct val="115000"/>
              </a:lnSpc>
              <a:spcBef>
                <a:spcPts val="0"/>
              </a:spcBef>
              <a:spcAft>
                <a:spcPts val="0"/>
              </a:spcAft>
              <a:buClr>
                <a:schemeClr val="dk2"/>
              </a:buClr>
              <a:buSzPts val="1800"/>
              <a:buChar char="●"/>
              <a:defRPr sz="1800">
                <a:solidFill>
                  <a:schemeClr val="dk2"/>
                </a:solidFill>
              </a:defRPr>
            </a:lvl1pPr>
            <a:lvl2pPr marL="914400" lvl="1" indent="-298450" algn="l" rtl="0">
              <a:lnSpc>
                <a:spcPct val="115000"/>
              </a:lnSpc>
              <a:spcBef>
                <a:spcPts val="1600"/>
              </a:spcBef>
              <a:spcAft>
                <a:spcPts val="0"/>
              </a:spcAft>
              <a:buClr>
                <a:schemeClr val="dk2"/>
              </a:buClr>
              <a:buSzPts val="1100"/>
              <a:buChar char="○"/>
              <a:defRPr sz="1400">
                <a:solidFill>
                  <a:schemeClr val="dk2"/>
                </a:solidFill>
              </a:defRPr>
            </a:lvl2pPr>
            <a:lvl3pPr marL="1371600" lvl="2" indent="-298450" algn="l" rtl="0">
              <a:lnSpc>
                <a:spcPct val="115000"/>
              </a:lnSpc>
              <a:spcBef>
                <a:spcPts val="1600"/>
              </a:spcBef>
              <a:spcAft>
                <a:spcPts val="0"/>
              </a:spcAft>
              <a:buClr>
                <a:schemeClr val="dk2"/>
              </a:buClr>
              <a:buSzPts val="1100"/>
              <a:buChar char="■"/>
              <a:defRPr sz="1400">
                <a:solidFill>
                  <a:schemeClr val="dk2"/>
                </a:solidFill>
              </a:defRPr>
            </a:lvl3pPr>
            <a:lvl4pPr marL="1828800" lvl="3" indent="-298450" algn="l" rtl="0">
              <a:lnSpc>
                <a:spcPct val="115000"/>
              </a:lnSpc>
              <a:spcBef>
                <a:spcPts val="1600"/>
              </a:spcBef>
              <a:spcAft>
                <a:spcPts val="0"/>
              </a:spcAft>
              <a:buClr>
                <a:schemeClr val="dk2"/>
              </a:buClr>
              <a:buSzPts val="1100"/>
              <a:buChar char="●"/>
              <a:defRPr sz="1400">
                <a:solidFill>
                  <a:schemeClr val="dk2"/>
                </a:solidFill>
              </a:defRPr>
            </a:lvl4pPr>
            <a:lvl5pPr marL="2286000" lvl="4" indent="-298450" algn="l" rtl="0">
              <a:lnSpc>
                <a:spcPct val="115000"/>
              </a:lnSpc>
              <a:spcBef>
                <a:spcPts val="1600"/>
              </a:spcBef>
              <a:spcAft>
                <a:spcPts val="0"/>
              </a:spcAft>
              <a:buClr>
                <a:schemeClr val="dk2"/>
              </a:buClr>
              <a:buSzPts val="1100"/>
              <a:buChar char="○"/>
              <a:defRPr sz="1400">
                <a:solidFill>
                  <a:schemeClr val="dk2"/>
                </a:solidFill>
              </a:defRPr>
            </a:lvl5pPr>
            <a:lvl6pPr marL="2743200" lvl="5" indent="-298450" algn="l" rtl="0">
              <a:lnSpc>
                <a:spcPct val="115000"/>
              </a:lnSpc>
              <a:spcBef>
                <a:spcPts val="1600"/>
              </a:spcBef>
              <a:spcAft>
                <a:spcPts val="0"/>
              </a:spcAft>
              <a:buClr>
                <a:schemeClr val="dk2"/>
              </a:buClr>
              <a:buSzPts val="1100"/>
              <a:buChar char="■"/>
              <a:defRPr sz="1400">
                <a:solidFill>
                  <a:schemeClr val="dk2"/>
                </a:solidFill>
              </a:defRPr>
            </a:lvl6pPr>
            <a:lvl7pPr marL="3200400" lvl="6" indent="-298450" algn="l" rtl="0">
              <a:lnSpc>
                <a:spcPct val="115000"/>
              </a:lnSpc>
              <a:spcBef>
                <a:spcPts val="1600"/>
              </a:spcBef>
              <a:spcAft>
                <a:spcPts val="0"/>
              </a:spcAft>
              <a:buClr>
                <a:schemeClr val="dk2"/>
              </a:buClr>
              <a:buSzPts val="1100"/>
              <a:buChar char="●"/>
              <a:defRPr sz="1400">
                <a:solidFill>
                  <a:schemeClr val="dk2"/>
                </a:solidFill>
              </a:defRPr>
            </a:lvl7pPr>
            <a:lvl8pPr marL="3657600" lvl="7" indent="-298450" algn="l" rtl="0">
              <a:lnSpc>
                <a:spcPct val="115000"/>
              </a:lnSpc>
              <a:spcBef>
                <a:spcPts val="1600"/>
              </a:spcBef>
              <a:spcAft>
                <a:spcPts val="0"/>
              </a:spcAft>
              <a:buClr>
                <a:schemeClr val="dk2"/>
              </a:buClr>
              <a:buSzPts val="1100"/>
              <a:buChar char="○"/>
              <a:defRPr sz="1400">
                <a:solidFill>
                  <a:schemeClr val="dk2"/>
                </a:solidFill>
              </a:defRPr>
            </a:lvl8pPr>
            <a:lvl9pPr marL="4114800" lvl="8" indent="-298450" algn="l" rtl="0">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453" name="Google Shape;453;p1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seño personalizado 2">
  <p:cSld name="AUTOLAYOUT_38">
    <p:bg>
      <p:bgPr>
        <a:solidFill>
          <a:srgbClr val="FFFFFF"/>
        </a:solidFill>
        <a:effectLst/>
      </p:bgPr>
    </p:bg>
    <p:spTree>
      <p:nvGrpSpPr>
        <p:cNvPr id="1" name="Shape 454"/>
        <p:cNvGrpSpPr/>
        <p:nvPr/>
      </p:nvGrpSpPr>
      <p:grpSpPr>
        <a:xfrm>
          <a:off x="0" y="0"/>
          <a:ext cx="0" cy="0"/>
          <a:chOff x="0" y="0"/>
          <a:chExt cx="0" cy="0"/>
        </a:xfrm>
      </p:grpSpPr>
      <p:sp>
        <p:nvSpPr>
          <p:cNvPr id="455" name="Google Shape;455;p18"/>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8"/>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lstStyle>
            <a:lvl1pPr lvl="0" algn="ctr">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4000"/>
              <a:buNone/>
              <a:defRPr sz="4000" b="1">
                <a:solidFill>
                  <a:srgbClr val="FFFFFF"/>
                </a:solidFill>
              </a:defRPr>
            </a:lvl2pPr>
            <a:lvl3pPr lvl="2" algn="ctr">
              <a:lnSpc>
                <a:spcPct val="100000"/>
              </a:lnSpc>
              <a:spcBef>
                <a:spcPts val="0"/>
              </a:spcBef>
              <a:spcAft>
                <a:spcPts val="0"/>
              </a:spcAft>
              <a:buClr>
                <a:srgbClr val="FFFFFF"/>
              </a:buClr>
              <a:buSzPts val="4000"/>
              <a:buNone/>
              <a:defRPr sz="4000" b="1">
                <a:solidFill>
                  <a:srgbClr val="FFFFFF"/>
                </a:solidFill>
              </a:defRPr>
            </a:lvl3pPr>
            <a:lvl4pPr lvl="3" algn="ctr">
              <a:lnSpc>
                <a:spcPct val="100000"/>
              </a:lnSpc>
              <a:spcBef>
                <a:spcPts val="0"/>
              </a:spcBef>
              <a:spcAft>
                <a:spcPts val="0"/>
              </a:spcAft>
              <a:buClr>
                <a:srgbClr val="FFFFFF"/>
              </a:buClr>
              <a:buSzPts val="4000"/>
              <a:buNone/>
              <a:defRPr sz="4000" b="1">
                <a:solidFill>
                  <a:srgbClr val="FFFFFF"/>
                </a:solidFill>
              </a:defRPr>
            </a:lvl4pPr>
            <a:lvl5pPr lvl="4" algn="ctr">
              <a:lnSpc>
                <a:spcPct val="100000"/>
              </a:lnSpc>
              <a:spcBef>
                <a:spcPts val="0"/>
              </a:spcBef>
              <a:spcAft>
                <a:spcPts val="0"/>
              </a:spcAft>
              <a:buClr>
                <a:srgbClr val="FFFFFF"/>
              </a:buClr>
              <a:buSzPts val="4000"/>
              <a:buNone/>
              <a:defRPr sz="4000" b="1">
                <a:solidFill>
                  <a:srgbClr val="FFFFFF"/>
                </a:solidFill>
              </a:defRPr>
            </a:lvl5pPr>
            <a:lvl6pPr lvl="5" algn="ctr">
              <a:lnSpc>
                <a:spcPct val="100000"/>
              </a:lnSpc>
              <a:spcBef>
                <a:spcPts val="0"/>
              </a:spcBef>
              <a:spcAft>
                <a:spcPts val="0"/>
              </a:spcAft>
              <a:buClr>
                <a:srgbClr val="FFFFFF"/>
              </a:buClr>
              <a:buSzPts val="4000"/>
              <a:buNone/>
              <a:defRPr sz="4000" b="1">
                <a:solidFill>
                  <a:srgbClr val="FFFFFF"/>
                </a:solidFill>
              </a:defRPr>
            </a:lvl6pPr>
            <a:lvl7pPr lvl="6" algn="ctr">
              <a:lnSpc>
                <a:spcPct val="100000"/>
              </a:lnSpc>
              <a:spcBef>
                <a:spcPts val="0"/>
              </a:spcBef>
              <a:spcAft>
                <a:spcPts val="0"/>
              </a:spcAft>
              <a:buClr>
                <a:srgbClr val="FFFFFF"/>
              </a:buClr>
              <a:buSzPts val="4000"/>
              <a:buNone/>
              <a:defRPr sz="4000" b="1">
                <a:solidFill>
                  <a:srgbClr val="FFFFFF"/>
                </a:solidFill>
              </a:defRPr>
            </a:lvl7pPr>
            <a:lvl8pPr lvl="7" algn="ctr">
              <a:lnSpc>
                <a:spcPct val="100000"/>
              </a:lnSpc>
              <a:spcBef>
                <a:spcPts val="0"/>
              </a:spcBef>
              <a:spcAft>
                <a:spcPts val="0"/>
              </a:spcAft>
              <a:buClr>
                <a:srgbClr val="FFFFFF"/>
              </a:buClr>
              <a:buSzPts val="4000"/>
              <a:buNone/>
              <a:defRPr sz="4000" b="1">
                <a:solidFill>
                  <a:srgbClr val="FFFFFF"/>
                </a:solidFill>
              </a:defRPr>
            </a:lvl8pPr>
            <a:lvl9pPr lvl="8" algn="ctr">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457" name="Google Shape;457;p1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3">
  <p:cSld name="AUTOLAYOUT_41">
    <p:bg>
      <p:bgPr>
        <a:solidFill>
          <a:srgbClr val="FFFFFF"/>
        </a:solidFill>
        <a:effectLst/>
      </p:bgPr>
    </p:bg>
    <p:spTree>
      <p:nvGrpSpPr>
        <p:cNvPr id="1" name="Shape 458"/>
        <p:cNvGrpSpPr/>
        <p:nvPr/>
      </p:nvGrpSpPr>
      <p:grpSpPr>
        <a:xfrm>
          <a:off x="0" y="0"/>
          <a:ext cx="0" cy="0"/>
          <a:chOff x="0" y="0"/>
          <a:chExt cx="0" cy="0"/>
        </a:xfrm>
      </p:grpSpPr>
      <p:sp>
        <p:nvSpPr>
          <p:cNvPr id="459" name="Google Shape;459;p19"/>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673800" y="539250"/>
            <a:ext cx="7796400" cy="4065000"/>
          </a:xfrm>
          <a:prstGeom prst="rect">
            <a:avLst/>
          </a:prstGeom>
          <a:solidFill>
            <a:srgbClr val="FFFFFF"/>
          </a:solidFill>
          <a:ln w="114300" cap="flat" cmpd="thinThick">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5">
  <p:cSld name="AUTOLAYOUT_42">
    <p:bg>
      <p:bgPr>
        <a:solidFill>
          <a:srgbClr val="FFFFFF"/>
        </a:solidFill>
        <a:effectLst/>
      </p:bgPr>
    </p:bg>
    <p:spTree>
      <p:nvGrpSpPr>
        <p:cNvPr id="1" name="Shape 462"/>
        <p:cNvGrpSpPr/>
        <p:nvPr/>
      </p:nvGrpSpPr>
      <p:grpSpPr>
        <a:xfrm>
          <a:off x="0" y="0"/>
          <a:ext cx="0" cy="0"/>
          <a:chOff x="0" y="0"/>
          <a:chExt cx="0" cy="0"/>
        </a:xfrm>
      </p:grpSpPr>
      <p:sp>
        <p:nvSpPr>
          <p:cNvPr id="463" name="Google Shape;463;p2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txBox="1">
            <a:spLocks noGrp="1"/>
          </p:cNvSpPr>
          <p:nvPr>
            <p:ph type="body" idx="1"/>
          </p:nvPr>
        </p:nvSpPr>
        <p:spPr>
          <a:xfrm>
            <a:off x="247650" y="1717575"/>
            <a:ext cx="4183500" cy="29457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465" name="Google Shape;465;p20"/>
          <p:cNvSpPr txBox="1">
            <a:spLocks noGrp="1"/>
          </p:cNvSpPr>
          <p:nvPr>
            <p:ph type="body" idx="2"/>
          </p:nvPr>
        </p:nvSpPr>
        <p:spPr>
          <a:xfrm>
            <a:off x="4529200" y="1717575"/>
            <a:ext cx="4183500" cy="29457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dk2"/>
              </a:buClr>
              <a:buSzPts val="1400"/>
              <a:buChar char="●"/>
              <a:defRPr sz="1400">
                <a:solidFill>
                  <a:schemeClr val="dk2"/>
                </a:solidFill>
              </a:defRPr>
            </a:lvl1pPr>
            <a:lvl2pPr marL="914400" lvl="1" indent="-304800" algn="l">
              <a:lnSpc>
                <a:spcPct val="115000"/>
              </a:lnSpc>
              <a:spcBef>
                <a:spcPts val="1600"/>
              </a:spcBef>
              <a:spcAft>
                <a:spcPts val="0"/>
              </a:spcAft>
              <a:buClr>
                <a:schemeClr val="dk2"/>
              </a:buClr>
              <a:buSzPts val="1200"/>
              <a:buChar char="○"/>
              <a:defRPr sz="1200">
                <a:solidFill>
                  <a:schemeClr val="dk2"/>
                </a:solidFill>
              </a:defRPr>
            </a:lvl2pPr>
            <a:lvl3pPr marL="1371600" lvl="2" indent="-304800" algn="l">
              <a:lnSpc>
                <a:spcPct val="115000"/>
              </a:lnSpc>
              <a:spcBef>
                <a:spcPts val="1600"/>
              </a:spcBef>
              <a:spcAft>
                <a:spcPts val="0"/>
              </a:spcAft>
              <a:buClr>
                <a:schemeClr val="dk2"/>
              </a:buClr>
              <a:buSzPts val="1200"/>
              <a:buChar char="■"/>
              <a:defRPr sz="1200">
                <a:solidFill>
                  <a:schemeClr val="dk2"/>
                </a:solidFill>
              </a:defRPr>
            </a:lvl3pPr>
            <a:lvl4pPr marL="1828800" lvl="3" indent="-304800" algn="l">
              <a:lnSpc>
                <a:spcPct val="115000"/>
              </a:lnSpc>
              <a:spcBef>
                <a:spcPts val="1600"/>
              </a:spcBef>
              <a:spcAft>
                <a:spcPts val="0"/>
              </a:spcAft>
              <a:buClr>
                <a:schemeClr val="dk2"/>
              </a:buClr>
              <a:buSzPts val="1200"/>
              <a:buChar char="●"/>
              <a:defRPr sz="1200">
                <a:solidFill>
                  <a:schemeClr val="dk2"/>
                </a:solidFill>
              </a:defRPr>
            </a:lvl4pPr>
            <a:lvl5pPr marL="2286000" lvl="4" indent="-304800" algn="l">
              <a:lnSpc>
                <a:spcPct val="115000"/>
              </a:lnSpc>
              <a:spcBef>
                <a:spcPts val="1600"/>
              </a:spcBef>
              <a:spcAft>
                <a:spcPts val="0"/>
              </a:spcAft>
              <a:buClr>
                <a:schemeClr val="dk2"/>
              </a:buClr>
              <a:buSzPts val="1200"/>
              <a:buChar char="○"/>
              <a:defRPr sz="1200">
                <a:solidFill>
                  <a:schemeClr val="dk2"/>
                </a:solidFill>
              </a:defRPr>
            </a:lvl5pPr>
            <a:lvl6pPr marL="2743200" lvl="5" indent="-304800" algn="l">
              <a:lnSpc>
                <a:spcPct val="115000"/>
              </a:lnSpc>
              <a:spcBef>
                <a:spcPts val="1600"/>
              </a:spcBef>
              <a:spcAft>
                <a:spcPts val="0"/>
              </a:spcAft>
              <a:buClr>
                <a:schemeClr val="dk2"/>
              </a:buClr>
              <a:buSzPts val="1200"/>
              <a:buChar char="■"/>
              <a:defRPr sz="1200">
                <a:solidFill>
                  <a:schemeClr val="dk2"/>
                </a:solidFill>
              </a:defRPr>
            </a:lvl6pPr>
            <a:lvl7pPr marL="3200400" lvl="6" indent="-304800" algn="l">
              <a:lnSpc>
                <a:spcPct val="115000"/>
              </a:lnSpc>
              <a:spcBef>
                <a:spcPts val="1600"/>
              </a:spcBef>
              <a:spcAft>
                <a:spcPts val="0"/>
              </a:spcAft>
              <a:buClr>
                <a:schemeClr val="dk2"/>
              </a:buClr>
              <a:buSzPts val="1200"/>
              <a:buChar char="●"/>
              <a:defRPr sz="1200">
                <a:solidFill>
                  <a:schemeClr val="dk2"/>
                </a:solidFill>
              </a:defRPr>
            </a:lvl7pPr>
            <a:lvl8pPr marL="3657600" lvl="7" indent="-304800" algn="l">
              <a:lnSpc>
                <a:spcPct val="115000"/>
              </a:lnSpc>
              <a:spcBef>
                <a:spcPts val="1600"/>
              </a:spcBef>
              <a:spcAft>
                <a:spcPts val="0"/>
              </a:spcAft>
              <a:buClr>
                <a:schemeClr val="dk2"/>
              </a:buClr>
              <a:buSzPts val="1200"/>
              <a:buChar char="○"/>
              <a:defRPr sz="1200">
                <a:solidFill>
                  <a:schemeClr val="dk2"/>
                </a:solidFill>
              </a:defRPr>
            </a:lvl8pPr>
            <a:lvl9pPr marL="4114800" lvl="8" indent="-304800" algn="l">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466" name="Google Shape;466;p2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7">
  <p:cSld name="AUTOLAYOUT_44">
    <p:bg>
      <p:bgPr>
        <a:solidFill>
          <a:srgbClr val="FFFFFF"/>
        </a:solidFill>
        <a:effectLst/>
      </p:bgPr>
    </p:bg>
    <p:spTree>
      <p:nvGrpSpPr>
        <p:cNvPr id="1" name="Shape 467"/>
        <p:cNvGrpSpPr/>
        <p:nvPr/>
      </p:nvGrpSpPr>
      <p:grpSpPr>
        <a:xfrm>
          <a:off x="0" y="0"/>
          <a:ext cx="0" cy="0"/>
          <a:chOff x="0" y="0"/>
          <a:chExt cx="0" cy="0"/>
        </a:xfrm>
      </p:grpSpPr>
      <p:sp>
        <p:nvSpPr>
          <p:cNvPr id="468" name="Google Shape;468;p21"/>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1"/>
          <p:cNvSpPr/>
          <p:nvPr/>
        </p:nvSpPr>
        <p:spPr>
          <a:xfrm>
            <a:off x="205218" y="201292"/>
            <a:ext cx="408900" cy="381900"/>
          </a:xfrm>
          <a:prstGeom prst="flowChartDelay">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a:off x="205218" y="201292"/>
            <a:ext cx="408900" cy="381900"/>
          </a:xfrm>
          <a:prstGeom prst="flowChartDelay">
            <a:avLst/>
          </a:pr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100882" y="201292"/>
            <a:ext cx="408900" cy="381900"/>
          </a:xfrm>
          <a:prstGeom prst="flowChartDelay">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100882" y="201292"/>
            <a:ext cx="408900" cy="381900"/>
          </a:xfrm>
          <a:prstGeom prst="flowChartDelay">
            <a:avLst/>
          </a:pr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319" y="201292"/>
            <a:ext cx="408900" cy="381900"/>
          </a:xfrm>
          <a:prstGeom prst="flowChartDelay">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319" y="201292"/>
            <a:ext cx="408900" cy="381900"/>
          </a:xfrm>
          <a:prstGeom prst="flowChartDelay">
            <a:avLst/>
          </a:prstGeom>
          <a:solidFill>
            <a:srgbClr val="FFFFFF">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txBox="1">
            <a:spLocks noGrp="1"/>
          </p:cNvSpPr>
          <p:nvPr>
            <p:ph type="title"/>
          </p:nvPr>
        </p:nvSpPr>
        <p:spPr>
          <a:xfrm>
            <a:off x="233600" y="829550"/>
            <a:ext cx="2566200" cy="8925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None/>
              <a:defRPr sz="2100" b="1">
                <a:solidFill>
                  <a:schemeClr val="lt1"/>
                </a:solidFill>
              </a:defRPr>
            </a:lvl1pPr>
            <a:lvl2pPr lvl="1" algn="l">
              <a:lnSpc>
                <a:spcPct val="100000"/>
              </a:lnSpc>
              <a:spcBef>
                <a:spcPts val="0"/>
              </a:spcBef>
              <a:spcAft>
                <a:spcPts val="0"/>
              </a:spcAft>
              <a:buNone/>
              <a:defRPr sz="2100" b="1">
                <a:solidFill>
                  <a:schemeClr val="lt1"/>
                </a:solidFill>
              </a:defRPr>
            </a:lvl2pPr>
            <a:lvl3pPr lvl="2" algn="l">
              <a:lnSpc>
                <a:spcPct val="100000"/>
              </a:lnSpc>
              <a:spcBef>
                <a:spcPts val="0"/>
              </a:spcBef>
              <a:spcAft>
                <a:spcPts val="0"/>
              </a:spcAft>
              <a:buNone/>
              <a:defRPr sz="2100" b="1">
                <a:solidFill>
                  <a:schemeClr val="lt1"/>
                </a:solidFill>
              </a:defRPr>
            </a:lvl3pPr>
            <a:lvl4pPr lvl="3" algn="l">
              <a:lnSpc>
                <a:spcPct val="100000"/>
              </a:lnSpc>
              <a:spcBef>
                <a:spcPts val="0"/>
              </a:spcBef>
              <a:spcAft>
                <a:spcPts val="0"/>
              </a:spcAft>
              <a:buNone/>
              <a:defRPr sz="2100" b="1">
                <a:solidFill>
                  <a:schemeClr val="lt1"/>
                </a:solidFill>
              </a:defRPr>
            </a:lvl4pPr>
            <a:lvl5pPr lvl="4" algn="l">
              <a:lnSpc>
                <a:spcPct val="100000"/>
              </a:lnSpc>
              <a:spcBef>
                <a:spcPts val="0"/>
              </a:spcBef>
              <a:spcAft>
                <a:spcPts val="0"/>
              </a:spcAft>
              <a:buNone/>
              <a:defRPr sz="2100" b="1">
                <a:solidFill>
                  <a:schemeClr val="lt1"/>
                </a:solidFill>
              </a:defRPr>
            </a:lvl5pPr>
            <a:lvl6pPr lvl="5" algn="l">
              <a:lnSpc>
                <a:spcPct val="100000"/>
              </a:lnSpc>
              <a:spcBef>
                <a:spcPts val="0"/>
              </a:spcBef>
              <a:spcAft>
                <a:spcPts val="0"/>
              </a:spcAft>
              <a:buNone/>
              <a:defRPr sz="2100" b="1">
                <a:solidFill>
                  <a:schemeClr val="lt1"/>
                </a:solidFill>
              </a:defRPr>
            </a:lvl6pPr>
            <a:lvl7pPr lvl="6" algn="l">
              <a:lnSpc>
                <a:spcPct val="100000"/>
              </a:lnSpc>
              <a:spcBef>
                <a:spcPts val="0"/>
              </a:spcBef>
              <a:spcAft>
                <a:spcPts val="0"/>
              </a:spcAft>
              <a:buNone/>
              <a:defRPr sz="2100" b="1">
                <a:solidFill>
                  <a:schemeClr val="lt1"/>
                </a:solidFill>
              </a:defRPr>
            </a:lvl7pPr>
            <a:lvl8pPr lvl="7" algn="l">
              <a:lnSpc>
                <a:spcPct val="100000"/>
              </a:lnSpc>
              <a:spcBef>
                <a:spcPts val="0"/>
              </a:spcBef>
              <a:spcAft>
                <a:spcPts val="0"/>
              </a:spcAft>
              <a:buNone/>
              <a:defRPr sz="2100" b="1">
                <a:solidFill>
                  <a:schemeClr val="lt1"/>
                </a:solidFill>
              </a:defRPr>
            </a:lvl8pPr>
            <a:lvl9pPr lvl="8" algn="l">
              <a:lnSpc>
                <a:spcPct val="100000"/>
              </a:lnSpc>
              <a:spcBef>
                <a:spcPts val="0"/>
              </a:spcBef>
              <a:spcAft>
                <a:spcPts val="0"/>
              </a:spcAft>
              <a:buNone/>
              <a:defRPr sz="2100" b="1">
                <a:solidFill>
                  <a:schemeClr val="lt1"/>
                </a:solidFill>
              </a:defRPr>
            </a:lvl9pPr>
          </a:lstStyle>
          <a:p>
            <a:endParaRPr/>
          </a:p>
        </p:txBody>
      </p:sp>
      <p:sp>
        <p:nvSpPr>
          <p:cNvPr id="477" name="Google Shape;477;p21"/>
          <p:cNvSpPr txBox="1">
            <a:spLocks noGrp="1"/>
          </p:cNvSpPr>
          <p:nvPr>
            <p:ph type="body" idx="1"/>
          </p:nvPr>
        </p:nvSpPr>
        <p:spPr>
          <a:xfrm>
            <a:off x="233600" y="1798300"/>
            <a:ext cx="2566200" cy="29772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chemeClr val="lt1"/>
              </a:buClr>
              <a:buSzPts val="1400"/>
              <a:buChar char="●"/>
              <a:defRPr sz="1400">
                <a:solidFill>
                  <a:schemeClr val="lt1"/>
                </a:solidFill>
              </a:defRPr>
            </a:lvl1pPr>
            <a:lvl2pPr marL="914400" lvl="1" indent="-304800" algn="l">
              <a:lnSpc>
                <a:spcPct val="115000"/>
              </a:lnSpc>
              <a:spcBef>
                <a:spcPts val="1600"/>
              </a:spcBef>
              <a:spcAft>
                <a:spcPts val="0"/>
              </a:spcAft>
              <a:buClr>
                <a:schemeClr val="lt1"/>
              </a:buClr>
              <a:buSzPts val="1200"/>
              <a:buChar char="○"/>
              <a:defRPr sz="1200">
                <a:solidFill>
                  <a:schemeClr val="lt1"/>
                </a:solidFill>
              </a:defRPr>
            </a:lvl2pPr>
            <a:lvl3pPr marL="1371600" lvl="2" indent="-304800" algn="l">
              <a:lnSpc>
                <a:spcPct val="115000"/>
              </a:lnSpc>
              <a:spcBef>
                <a:spcPts val="1600"/>
              </a:spcBef>
              <a:spcAft>
                <a:spcPts val="0"/>
              </a:spcAft>
              <a:buClr>
                <a:schemeClr val="lt1"/>
              </a:buClr>
              <a:buSzPts val="1200"/>
              <a:buChar char="■"/>
              <a:defRPr sz="1200">
                <a:solidFill>
                  <a:schemeClr val="lt1"/>
                </a:solidFill>
              </a:defRPr>
            </a:lvl3pPr>
            <a:lvl4pPr marL="1828800" lvl="3" indent="-304800" algn="l">
              <a:lnSpc>
                <a:spcPct val="115000"/>
              </a:lnSpc>
              <a:spcBef>
                <a:spcPts val="1600"/>
              </a:spcBef>
              <a:spcAft>
                <a:spcPts val="0"/>
              </a:spcAft>
              <a:buClr>
                <a:schemeClr val="lt1"/>
              </a:buClr>
              <a:buSzPts val="1200"/>
              <a:buChar char="●"/>
              <a:defRPr sz="1200">
                <a:solidFill>
                  <a:schemeClr val="lt1"/>
                </a:solidFill>
              </a:defRPr>
            </a:lvl4pPr>
            <a:lvl5pPr marL="2286000" lvl="4" indent="-304800" algn="l">
              <a:lnSpc>
                <a:spcPct val="115000"/>
              </a:lnSpc>
              <a:spcBef>
                <a:spcPts val="1600"/>
              </a:spcBef>
              <a:spcAft>
                <a:spcPts val="0"/>
              </a:spcAft>
              <a:buClr>
                <a:schemeClr val="lt1"/>
              </a:buClr>
              <a:buSzPts val="1200"/>
              <a:buChar char="○"/>
              <a:defRPr sz="1200">
                <a:solidFill>
                  <a:schemeClr val="lt1"/>
                </a:solidFill>
              </a:defRPr>
            </a:lvl5pPr>
            <a:lvl6pPr marL="2743200" lvl="5" indent="-304800" algn="l">
              <a:lnSpc>
                <a:spcPct val="115000"/>
              </a:lnSpc>
              <a:spcBef>
                <a:spcPts val="1600"/>
              </a:spcBef>
              <a:spcAft>
                <a:spcPts val="0"/>
              </a:spcAft>
              <a:buClr>
                <a:schemeClr val="lt1"/>
              </a:buClr>
              <a:buSzPts val="1200"/>
              <a:buChar char="■"/>
              <a:defRPr sz="1200">
                <a:solidFill>
                  <a:schemeClr val="lt1"/>
                </a:solidFill>
              </a:defRPr>
            </a:lvl6pPr>
            <a:lvl7pPr marL="3200400" lvl="6" indent="-304800" algn="l">
              <a:lnSpc>
                <a:spcPct val="115000"/>
              </a:lnSpc>
              <a:spcBef>
                <a:spcPts val="1600"/>
              </a:spcBef>
              <a:spcAft>
                <a:spcPts val="0"/>
              </a:spcAft>
              <a:buClr>
                <a:schemeClr val="lt1"/>
              </a:buClr>
              <a:buSzPts val="1200"/>
              <a:buChar char="●"/>
              <a:defRPr sz="1200">
                <a:solidFill>
                  <a:schemeClr val="lt1"/>
                </a:solidFill>
              </a:defRPr>
            </a:lvl7pPr>
            <a:lvl8pPr marL="3657600" lvl="7" indent="-304800" algn="l">
              <a:lnSpc>
                <a:spcPct val="115000"/>
              </a:lnSpc>
              <a:spcBef>
                <a:spcPts val="1600"/>
              </a:spcBef>
              <a:spcAft>
                <a:spcPts val="0"/>
              </a:spcAft>
              <a:buClr>
                <a:schemeClr val="lt1"/>
              </a:buClr>
              <a:buSzPts val="1200"/>
              <a:buChar char="○"/>
              <a:defRPr sz="1200">
                <a:solidFill>
                  <a:schemeClr val="lt1"/>
                </a:solidFill>
              </a:defRPr>
            </a:lvl8pPr>
            <a:lvl9pPr marL="4114800" lvl="8" indent="-304800" algn="l">
              <a:lnSpc>
                <a:spcPct val="115000"/>
              </a:lnSpc>
              <a:spcBef>
                <a:spcPts val="1600"/>
              </a:spcBef>
              <a:spcAft>
                <a:spcPts val="1600"/>
              </a:spcAft>
              <a:buClr>
                <a:schemeClr val="lt1"/>
              </a:buClr>
              <a:buSzPts val="1200"/>
              <a:buChar char="■"/>
              <a:defRPr sz="1200">
                <a:solidFill>
                  <a:schemeClr val="lt1"/>
                </a:solidFill>
              </a:defRPr>
            </a:lvl9pPr>
          </a:lstStyle>
          <a:p>
            <a:endParaRPr/>
          </a:p>
        </p:txBody>
      </p:sp>
      <p:sp>
        <p:nvSpPr>
          <p:cNvPr id="478" name="Google Shape;478;p2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6">
  <p:cSld name="AUTOLAYOUT_45">
    <p:bg>
      <p:bgPr>
        <a:solidFill>
          <a:srgbClr val="FFFFFF"/>
        </a:solidFill>
        <a:effectLst/>
      </p:bgPr>
    </p:bg>
    <p:spTree>
      <p:nvGrpSpPr>
        <p:cNvPr id="1" name="Shape 479"/>
        <p:cNvGrpSpPr/>
        <p:nvPr/>
      </p:nvGrpSpPr>
      <p:grpSpPr>
        <a:xfrm>
          <a:off x="0" y="0"/>
          <a:ext cx="0" cy="0"/>
          <a:chOff x="0" y="0"/>
          <a:chExt cx="0" cy="0"/>
        </a:xfrm>
      </p:grpSpPr>
      <p:sp>
        <p:nvSpPr>
          <p:cNvPr id="480" name="Google Shape;480;p2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8">
  <p:cSld name="AUTOLAYOUT_46">
    <p:spTree>
      <p:nvGrpSpPr>
        <p:cNvPr id="1" name="Shape 482"/>
        <p:cNvGrpSpPr/>
        <p:nvPr/>
      </p:nvGrpSpPr>
      <p:grpSpPr>
        <a:xfrm>
          <a:off x="0" y="0"/>
          <a:ext cx="0" cy="0"/>
          <a:chOff x="0" y="0"/>
          <a:chExt cx="0" cy="0"/>
        </a:xfrm>
      </p:grpSpPr>
      <p:sp>
        <p:nvSpPr>
          <p:cNvPr id="483" name="Google Shape;483;p23"/>
          <p:cNvSpPr/>
          <p:nvPr/>
        </p:nvSpPr>
        <p:spPr>
          <a:xfrm>
            <a:off x="0" y="0"/>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341300" y="314875"/>
            <a:ext cx="5486400" cy="451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0" y="0"/>
            <a:ext cx="3048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341300" y="314875"/>
            <a:ext cx="5486400" cy="113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txBox="1">
            <a:spLocks noGrp="1"/>
          </p:cNvSpPr>
          <p:nvPr>
            <p:ph type="title"/>
          </p:nvPr>
        </p:nvSpPr>
        <p:spPr>
          <a:xfrm>
            <a:off x="348300" y="428200"/>
            <a:ext cx="2351400" cy="4399800"/>
          </a:xfrm>
          <a:prstGeom prst="rect">
            <a:avLst/>
          </a:prstGeom>
          <a:noFill/>
        </p:spPr>
        <p:txBody>
          <a:bodyPr spcFirstLastPara="1" wrap="square" lIns="91425" tIns="91425" rIns="91425" bIns="91425" anchor="t" anchorCtr="0"/>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488" name="Google Shape;488;p23"/>
          <p:cNvSpPr txBox="1">
            <a:spLocks noGrp="1"/>
          </p:cNvSpPr>
          <p:nvPr>
            <p:ph type="body" idx="1"/>
          </p:nvPr>
        </p:nvSpPr>
        <p:spPr>
          <a:xfrm>
            <a:off x="3539325" y="593900"/>
            <a:ext cx="5090400" cy="40116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rgbClr val="666666"/>
              </a:buClr>
              <a:buSzPts val="1400"/>
              <a:buChar char="●"/>
              <a:defRPr sz="1400">
                <a:solidFill>
                  <a:srgbClr val="666666"/>
                </a:solidFill>
              </a:defRPr>
            </a:lvl1pPr>
            <a:lvl2pPr marL="914400" lvl="1" indent="-304800" algn="l">
              <a:lnSpc>
                <a:spcPct val="115000"/>
              </a:lnSpc>
              <a:spcBef>
                <a:spcPts val="1600"/>
              </a:spcBef>
              <a:spcAft>
                <a:spcPts val="0"/>
              </a:spcAft>
              <a:buClr>
                <a:srgbClr val="666666"/>
              </a:buClr>
              <a:buSzPts val="1200"/>
              <a:buChar char="○"/>
              <a:defRPr sz="1200">
                <a:solidFill>
                  <a:srgbClr val="666666"/>
                </a:solidFill>
              </a:defRPr>
            </a:lvl2pPr>
            <a:lvl3pPr marL="1371600" lvl="2" indent="-304800" algn="l">
              <a:lnSpc>
                <a:spcPct val="115000"/>
              </a:lnSpc>
              <a:spcBef>
                <a:spcPts val="1600"/>
              </a:spcBef>
              <a:spcAft>
                <a:spcPts val="0"/>
              </a:spcAft>
              <a:buClr>
                <a:srgbClr val="666666"/>
              </a:buClr>
              <a:buSzPts val="1200"/>
              <a:buChar char="■"/>
              <a:defRPr sz="1200">
                <a:solidFill>
                  <a:srgbClr val="666666"/>
                </a:solidFill>
              </a:defRPr>
            </a:lvl3pPr>
            <a:lvl4pPr marL="1828800" lvl="3" indent="-304800" algn="l">
              <a:lnSpc>
                <a:spcPct val="115000"/>
              </a:lnSpc>
              <a:spcBef>
                <a:spcPts val="1600"/>
              </a:spcBef>
              <a:spcAft>
                <a:spcPts val="0"/>
              </a:spcAft>
              <a:buClr>
                <a:srgbClr val="666666"/>
              </a:buClr>
              <a:buSzPts val="1200"/>
              <a:buChar char="●"/>
              <a:defRPr sz="1200">
                <a:solidFill>
                  <a:srgbClr val="666666"/>
                </a:solidFill>
              </a:defRPr>
            </a:lvl4pPr>
            <a:lvl5pPr marL="2286000" lvl="4" indent="-304800" algn="l">
              <a:lnSpc>
                <a:spcPct val="115000"/>
              </a:lnSpc>
              <a:spcBef>
                <a:spcPts val="1600"/>
              </a:spcBef>
              <a:spcAft>
                <a:spcPts val="0"/>
              </a:spcAft>
              <a:buClr>
                <a:srgbClr val="666666"/>
              </a:buClr>
              <a:buSzPts val="1200"/>
              <a:buChar char="○"/>
              <a:defRPr sz="1200">
                <a:solidFill>
                  <a:srgbClr val="666666"/>
                </a:solidFill>
              </a:defRPr>
            </a:lvl5pPr>
            <a:lvl6pPr marL="2743200" lvl="5" indent="-304800" algn="l">
              <a:lnSpc>
                <a:spcPct val="115000"/>
              </a:lnSpc>
              <a:spcBef>
                <a:spcPts val="1600"/>
              </a:spcBef>
              <a:spcAft>
                <a:spcPts val="0"/>
              </a:spcAft>
              <a:buClr>
                <a:srgbClr val="666666"/>
              </a:buClr>
              <a:buSzPts val="1200"/>
              <a:buChar char="■"/>
              <a:defRPr sz="1200">
                <a:solidFill>
                  <a:srgbClr val="666666"/>
                </a:solidFill>
              </a:defRPr>
            </a:lvl6pPr>
            <a:lvl7pPr marL="3200400" lvl="6" indent="-304800" algn="l">
              <a:lnSpc>
                <a:spcPct val="115000"/>
              </a:lnSpc>
              <a:spcBef>
                <a:spcPts val="1600"/>
              </a:spcBef>
              <a:spcAft>
                <a:spcPts val="0"/>
              </a:spcAft>
              <a:buClr>
                <a:srgbClr val="666666"/>
              </a:buClr>
              <a:buSzPts val="1200"/>
              <a:buChar char="●"/>
              <a:defRPr sz="1200">
                <a:solidFill>
                  <a:srgbClr val="666666"/>
                </a:solidFill>
              </a:defRPr>
            </a:lvl7pPr>
            <a:lvl8pPr marL="3657600" lvl="7" indent="-304800" algn="l">
              <a:lnSpc>
                <a:spcPct val="115000"/>
              </a:lnSpc>
              <a:spcBef>
                <a:spcPts val="1600"/>
              </a:spcBef>
              <a:spcAft>
                <a:spcPts val="0"/>
              </a:spcAft>
              <a:buClr>
                <a:srgbClr val="666666"/>
              </a:buClr>
              <a:buSzPts val="1200"/>
              <a:buChar char="○"/>
              <a:defRPr sz="1200">
                <a:solidFill>
                  <a:srgbClr val="666666"/>
                </a:solidFill>
              </a:defRPr>
            </a:lvl8pPr>
            <a:lvl9pPr marL="4114800" lvl="8" indent="-304800" algn="l">
              <a:lnSpc>
                <a:spcPct val="115000"/>
              </a:lnSpc>
              <a:spcBef>
                <a:spcPts val="1600"/>
              </a:spcBef>
              <a:spcAft>
                <a:spcPts val="1600"/>
              </a:spcAft>
              <a:buClr>
                <a:srgbClr val="666666"/>
              </a:buClr>
              <a:buSzPts val="1200"/>
              <a:buChar char="■"/>
              <a:defRPr sz="1200">
                <a:solidFill>
                  <a:srgbClr val="666666"/>
                </a:solidFill>
              </a:defRPr>
            </a:lvl9pPr>
          </a:lstStyle>
          <a:p>
            <a:endParaRPr/>
          </a:p>
        </p:txBody>
      </p:sp>
      <p:sp>
        <p:nvSpPr>
          <p:cNvPr id="489" name="Google Shape;489;p2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seño personalizado 9">
  <p:cSld name="AUTOLAYOUT_47">
    <p:spTree>
      <p:nvGrpSpPr>
        <p:cNvPr id="1" name="Shape 490"/>
        <p:cNvGrpSpPr/>
        <p:nvPr/>
      </p:nvGrpSpPr>
      <p:grpSpPr>
        <a:xfrm>
          <a:off x="0" y="0"/>
          <a:ext cx="0" cy="0"/>
          <a:chOff x="0" y="0"/>
          <a:chExt cx="0" cy="0"/>
        </a:xfrm>
      </p:grpSpPr>
      <p:sp>
        <p:nvSpPr>
          <p:cNvPr id="491" name="Google Shape;491;p24"/>
          <p:cNvSpPr/>
          <p:nvPr/>
        </p:nvSpPr>
        <p:spPr>
          <a:xfrm>
            <a:off x="0" y="0"/>
            <a:ext cx="9144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p:nvPr/>
        </p:nvSpPr>
        <p:spPr>
          <a:xfrm>
            <a:off x="3341300" y="314875"/>
            <a:ext cx="5486400" cy="451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a:off x="0" y="0"/>
            <a:ext cx="3048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3341300" y="314875"/>
            <a:ext cx="5486400" cy="113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txBox="1">
            <a:spLocks noGrp="1"/>
          </p:cNvSpPr>
          <p:nvPr>
            <p:ph type="title"/>
          </p:nvPr>
        </p:nvSpPr>
        <p:spPr>
          <a:xfrm>
            <a:off x="348300" y="428200"/>
            <a:ext cx="2351400" cy="4399800"/>
          </a:xfrm>
          <a:prstGeom prst="rect">
            <a:avLst/>
          </a:prstGeom>
          <a:noFill/>
        </p:spPr>
        <p:txBody>
          <a:bodyPr spcFirstLastPara="1" wrap="square" lIns="91425" tIns="91425" rIns="91425" bIns="91425" anchor="t" anchorCtr="0"/>
          <a:lstStyle>
            <a:lvl1pPr lvl="0" algn="l">
              <a:lnSpc>
                <a:spcPct val="100000"/>
              </a:lnSpc>
              <a:spcBef>
                <a:spcPts val="0"/>
              </a:spcBef>
              <a:spcAft>
                <a:spcPts val="0"/>
              </a:spcAft>
              <a:buClr>
                <a:srgbClr val="FFFFFF"/>
              </a:buClr>
              <a:buSzPts val="2800"/>
              <a:buNone/>
              <a:defRPr sz="2800" b="1">
                <a:solidFill>
                  <a:srgbClr val="FFFFFF"/>
                </a:solidFill>
              </a:defRPr>
            </a:lvl1pPr>
            <a:lvl2pPr lvl="1" algn="l">
              <a:lnSpc>
                <a:spcPct val="100000"/>
              </a:lnSpc>
              <a:spcBef>
                <a:spcPts val="0"/>
              </a:spcBef>
              <a:spcAft>
                <a:spcPts val="0"/>
              </a:spcAft>
              <a:buClr>
                <a:srgbClr val="FFFFFF"/>
              </a:buClr>
              <a:buSzPts val="2800"/>
              <a:buNone/>
              <a:defRPr sz="2800" b="1">
                <a:solidFill>
                  <a:srgbClr val="FFFFFF"/>
                </a:solidFill>
              </a:defRPr>
            </a:lvl2pPr>
            <a:lvl3pPr lvl="2" algn="l">
              <a:lnSpc>
                <a:spcPct val="100000"/>
              </a:lnSpc>
              <a:spcBef>
                <a:spcPts val="0"/>
              </a:spcBef>
              <a:spcAft>
                <a:spcPts val="0"/>
              </a:spcAft>
              <a:buClr>
                <a:srgbClr val="FFFFFF"/>
              </a:buClr>
              <a:buSzPts val="2800"/>
              <a:buNone/>
              <a:defRPr sz="2800" b="1">
                <a:solidFill>
                  <a:srgbClr val="FFFFFF"/>
                </a:solidFill>
              </a:defRPr>
            </a:lvl3pPr>
            <a:lvl4pPr lvl="3" algn="l">
              <a:lnSpc>
                <a:spcPct val="100000"/>
              </a:lnSpc>
              <a:spcBef>
                <a:spcPts val="0"/>
              </a:spcBef>
              <a:spcAft>
                <a:spcPts val="0"/>
              </a:spcAft>
              <a:buClr>
                <a:srgbClr val="FFFFFF"/>
              </a:buClr>
              <a:buSzPts val="2800"/>
              <a:buNone/>
              <a:defRPr sz="2800" b="1">
                <a:solidFill>
                  <a:srgbClr val="FFFFFF"/>
                </a:solidFill>
              </a:defRPr>
            </a:lvl4pPr>
            <a:lvl5pPr lvl="4" algn="l">
              <a:lnSpc>
                <a:spcPct val="100000"/>
              </a:lnSpc>
              <a:spcBef>
                <a:spcPts val="0"/>
              </a:spcBef>
              <a:spcAft>
                <a:spcPts val="0"/>
              </a:spcAft>
              <a:buClr>
                <a:srgbClr val="FFFFFF"/>
              </a:buClr>
              <a:buSzPts val="2800"/>
              <a:buNone/>
              <a:defRPr sz="2800" b="1">
                <a:solidFill>
                  <a:srgbClr val="FFFFFF"/>
                </a:solidFill>
              </a:defRPr>
            </a:lvl5pPr>
            <a:lvl6pPr lvl="5" algn="l">
              <a:lnSpc>
                <a:spcPct val="100000"/>
              </a:lnSpc>
              <a:spcBef>
                <a:spcPts val="0"/>
              </a:spcBef>
              <a:spcAft>
                <a:spcPts val="0"/>
              </a:spcAft>
              <a:buClr>
                <a:srgbClr val="FFFFFF"/>
              </a:buClr>
              <a:buSzPts val="2800"/>
              <a:buNone/>
              <a:defRPr sz="2800" b="1">
                <a:solidFill>
                  <a:srgbClr val="FFFFFF"/>
                </a:solidFill>
              </a:defRPr>
            </a:lvl6pPr>
            <a:lvl7pPr lvl="6" algn="l">
              <a:lnSpc>
                <a:spcPct val="100000"/>
              </a:lnSpc>
              <a:spcBef>
                <a:spcPts val="0"/>
              </a:spcBef>
              <a:spcAft>
                <a:spcPts val="0"/>
              </a:spcAft>
              <a:buClr>
                <a:srgbClr val="FFFFFF"/>
              </a:buClr>
              <a:buSzPts val="2800"/>
              <a:buNone/>
              <a:defRPr sz="2800" b="1">
                <a:solidFill>
                  <a:srgbClr val="FFFFFF"/>
                </a:solidFill>
              </a:defRPr>
            </a:lvl7pPr>
            <a:lvl8pPr lvl="7" algn="l">
              <a:lnSpc>
                <a:spcPct val="100000"/>
              </a:lnSpc>
              <a:spcBef>
                <a:spcPts val="0"/>
              </a:spcBef>
              <a:spcAft>
                <a:spcPts val="0"/>
              </a:spcAft>
              <a:buClr>
                <a:srgbClr val="FFFFFF"/>
              </a:buClr>
              <a:buSzPts val="2800"/>
              <a:buNone/>
              <a:defRPr sz="2800" b="1">
                <a:solidFill>
                  <a:srgbClr val="FFFFFF"/>
                </a:solidFill>
              </a:defRPr>
            </a:lvl8pPr>
            <a:lvl9pPr lvl="8" algn="l">
              <a:lnSpc>
                <a:spcPct val="100000"/>
              </a:lnSpc>
              <a:spcBef>
                <a:spcPts val="0"/>
              </a:spcBef>
              <a:spcAft>
                <a:spcPts val="0"/>
              </a:spcAft>
              <a:buClr>
                <a:srgbClr val="FFFFFF"/>
              </a:buClr>
              <a:buSzPts val="2800"/>
              <a:buNone/>
              <a:defRPr sz="2800" b="1">
                <a:solidFill>
                  <a:srgbClr val="FFFFFF"/>
                </a:solidFill>
              </a:defRPr>
            </a:lvl9pPr>
          </a:lstStyle>
          <a:p>
            <a:endParaRPr/>
          </a:p>
        </p:txBody>
      </p:sp>
      <p:sp>
        <p:nvSpPr>
          <p:cNvPr id="496" name="Google Shape;496;p24"/>
          <p:cNvSpPr txBox="1">
            <a:spLocks noGrp="1"/>
          </p:cNvSpPr>
          <p:nvPr>
            <p:ph type="body" idx="1"/>
          </p:nvPr>
        </p:nvSpPr>
        <p:spPr>
          <a:xfrm>
            <a:off x="3539325" y="593900"/>
            <a:ext cx="5090400" cy="4011600"/>
          </a:xfrm>
          <a:prstGeom prst="rect">
            <a:avLst/>
          </a:prstGeom>
          <a:noFill/>
        </p:spPr>
        <p:txBody>
          <a:bodyPr spcFirstLastPara="1" wrap="square" lIns="91425" tIns="91425" rIns="91425" bIns="91425" anchor="t" anchorCtr="0"/>
          <a:lstStyle>
            <a:lvl1pPr marL="457200" lvl="0" indent="-317500" algn="l">
              <a:lnSpc>
                <a:spcPct val="115000"/>
              </a:lnSpc>
              <a:spcBef>
                <a:spcPts val="0"/>
              </a:spcBef>
              <a:spcAft>
                <a:spcPts val="0"/>
              </a:spcAft>
              <a:buClr>
                <a:srgbClr val="666666"/>
              </a:buClr>
              <a:buSzPts val="1400"/>
              <a:buChar char="●"/>
              <a:defRPr sz="1400">
                <a:solidFill>
                  <a:srgbClr val="666666"/>
                </a:solidFill>
              </a:defRPr>
            </a:lvl1pPr>
            <a:lvl2pPr marL="914400" lvl="1" indent="-304800" algn="l">
              <a:lnSpc>
                <a:spcPct val="115000"/>
              </a:lnSpc>
              <a:spcBef>
                <a:spcPts val="1600"/>
              </a:spcBef>
              <a:spcAft>
                <a:spcPts val="0"/>
              </a:spcAft>
              <a:buClr>
                <a:srgbClr val="666666"/>
              </a:buClr>
              <a:buSzPts val="1200"/>
              <a:buChar char="○"/>
              <a:defRPr sz="1200">
                <a:solidFill>
                  <a:srgbClr val="666666"/>
                </a:solidFill>
              </a:defRPr>
            </a:lvl2pPr>
            <a:lvl3pPr marL="1371600" lvl="2" indent="-304800" algn="l">
              <a:lnSpc>
                <a:spcPct val="115000"/>
              </a:lnSpc>
              <a:spcBef>
                <a:spcPts val="1600"/>
              </a:spcBef>
              <a:spcAft>
                <a:spcPts val="0"/>
              </a:spcAft>
              <a:buClr>
                <a:srgbClr val="666666"/>
              </a:buClr>
              <a:buSzPts val="1200"/>
              <a:buChar char="■"/>
              <a:defRPr sz="1200">
                <a:solidFill>
                  <a:srgbClr val="666666"/>
                </a:solidFill>
              </a:defRPr>
            </a:lvl3pPr>
            <a:lvl4pPr marL="1828800" lvl="3" indent="-304800" algn="l">
              <a:lnSpc>
                <a:spcPct val="115000"/>
              </a:lnSpc>
              <a:spcBef>
                <a:spcPts val="1600"/>
              </a:spcBef>
              <a:spcAft>
                <a:spcPts val="0"/>
              </a:spcAft>
              <a:buClr>
                <a:srgbClr val="666666"/>
              </a:buClr>
              <a:buSzPts val="1200"/>
              <a:buChar char="●"/>
              <a:defRPr sz="1200">
                <a:solidFill>
                  <a:srgbClr val="666666"/>
                </a:solidFill>
              </a:defRPr>
            </a:lvl4pPr>
            <a:lvl5pPr marL="2286000" lvl="4" indent="-304800" algn="l">
              <a:lnSpc>
                <a:spcPct val="115000"/>
              </a:lnSpc>
              <a:spcBef>
                <a:spcPts val="1600"/>
              </a:spcBef>
              <a:spcAft>
                <a:spcPts val="0"/>
              </a:spcAft>
              <a:buClr>
                <a:srgbClr val="666666"/>
              </a:buClr>
              <a:buSzPts val="1200"/>
              <a:buChar char="○"/>
              <a:defRPr sz="1200">
                <a:solidFill>
                  <a:srgbClr val="666666"/>
                </a:solidFill>
              </a:defRPr>
            </a:lvl5pPr>
            <a:lvl6pPr marL="2743200" lvl="5" indent="-304800" algn="l">
              <a:lnSpc>
                <a:spcPct val="115000"/>
              </a:lnSpc>
              <a:spcBef>
                <a:spcPts val="1600"/>
              </a:spcBef>
              <a:spcAft>
                <a:spcPts val="0"/>
              </a:spcAft>
              <a:buClr>
                <a:srgbClr val="666666"/>
              </a:buClr>
              <a:buSzPts val="1200"/>
              <a:buChar char="■"/>
              <a:defRPr sz="1200">
                <a:solidFill>
                  <a:srgbClr val="666666"/>
                </a:solidFill>
              </a:defRPr>
            </a:lvl6pPr>
            <a:lvl7pPr marL="3200400" lvl="6" indent="-304800" algn="l">
              <a:lnSpc>
                <a:spcPct val="115000"/>
              </a:lnSpc>
              <a:spcBef>
                <a:spcPts val="1600"/>
              </a:spcBef>
              <a:spcAft>
                <a:spcPts val="0"/>
              </a:spcAft>
              <a:buClr>
                <a:srgbClr val="666666"/>
              </a:buClr>
              <a:buSzPts val="1200"/>
              <a:buChar char="●"/>
              <a:defRPr sz="1200">
                <a:solidFill>
                  <a:srgbClr val="666666"/>
                </a:solidFill>
              </a:defRPr>
            </a:lvl7pPr>
            <a:lvl8pPr marL="3657600" lvl="7" indent="-304800" algn="l">
              <a:lnSpc>
                <a:spcPct val="115000"/>
              </a:lnSpc>
              <a:spcBef>
                <a:spcPts val="1600"/>
              </a:spcBef>
              <a:spcAft>
                <a:spcPts val="0"/>
              </a:spcAft>
              <a:buClr>
                <a:srgbClr val="666666"/>
              </a:buClr>
              <a:buSzPts val="1200"/>
              <a:buChar char="○"/>
              <a:defRPr sz="1200">
                <a:solidFill>
                  <a:srgbClr val="666666"/>
                </a:solidFill>
              </a:defRPr>
            </a:lvl8pPr>
            <a:lvl9pPr marL="4114800" lvl="8" indent="-304800" algn="l">
              <a:lnSpc>
                <a:spcPct val="115000"/>
              </a:lnSpc>
              <a:spcBef>
                <a:spcPts val="1600"/>
              </a:spcBef>
              <a:spcAft>
                <a:spcPts val="1600"/>
              </a:spcAft>
              <a:buClr>
                <a:srgbClr val="666666"/>
              </a:buClr>
              <a:buSzPts val="1200"/>
              <a:buChar char="■"/>
              <a:defRPr sz="1200">
                <a:solidFill>
                  <a:srgbClr val="666666"/>
                </a:solidFill>
              </a:defRPr>
            </a:lvl9pPr>
          </a:lstStyle>
          <a:p>
            <a:endParaRPr/>
          </a:p>
        </p:txBody>
      </p:sp>
      <p:sp>
        <p:nvSpPr>
          <p:cNvPr id="497" name="Google Shape;497;p2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666666"/>
                </a:solidFill>
              </a:defRPr>
            </a:lvl1pPr>
            <a:lvl2pPr lvl="1" algn="r">
              <a:lnSpc>
                <a:spcPct val="100000"/>
              </a:lnSpc>
              <a:spcAft>
                <a:spcPts val="0"/>
              </a:spcAft>
              <a:buNone/>
              <a:defRPr sz="1000">
                <a:solidFill>
                  <a:srgbClr val="666666"/>
                </a:solidFill>
              </a:defRPr>
            </a:lvl2pPr>
            <a:lvl3pPr lvl="2" algn="r">
              <a:lnSpc>
                <a:spcPct val="100000"/>
              </a:lnSpc>
              <a:spcAft>
                <a:spcPts val="0"/>
              </a:spcAft>
              <a:buNone/>
              <a:defRPr sz="1000">
                <a:solidFill>
                  <a:srgbClr val="666666"/>
                </a:solidFill>
              </a:defRPr>
            </a:lvl3pPr>
            <a:lvl4pPr lvl="3" algn="r">
              <a:lnSpc>
                <a:spcPct val="100000"/>
              </a:lnSpc>
              <a:spcAft>
                <a:spcPts val="0"/>
              </a:spcAft>
              <a:buNone/>
              <a:defRPr sz="1000">
                <a:solidFill>
                  <a:srgbClr val="666666"/>
                </a:solidFill>
              </a:defRPr>
            </a:lvl4pPr>
            <a:lvl5pPr lvl="4" algn="r">
              <a:lnSpc>
                <a:spcPct val="100000"/>
              </a:lnSpc>
              <a:spcAft>
                <a:spcPts val="0"/>
              </a:spcAft>
              <a:buNone/>
              <a:defRPr sz="1000">
                <a:solidFill>
                  <a:srgbClr val="666666"/>
                </a:solidFill>
              </a:defRPr>
            </a:lvl5pPr>
            <a:lvl6pPr lvl="5" algn="r">
              <a:lnSpc>
                <a:spcPct val="100000"/>
              </a:lnSpc>
              <a:spcAft>
                <a:spcPts val="0"/>
              </a:spcAft>
              <a:buNone/>
              <a:defRPr sz="1000">
                <a:solidFill>
                  <a:srgbClr val="666666"/>
                </a:solidFill>
              </a:defRPr>
            </a:lvl6pPr>
            <a:lvl7pPr lvl="6" algn="r">
              <a:lnSpc>
                <a:spcPct val="100000"/>
              </a:lnSpc>
              <a:spcAft>
                <a:spcPts val="0"/>
              </a:spcAft>
              <a:buNone/>
              <a:defRPr sz="1000">
                <a:solidFill>
                  <a:srgbClr val="666666"/>
                </a:solidFill>
              </a:defRPr>
            </a:lvl7pPr>
            <a:lvl8pPr lvl="7" algn="r">
              <a:lnSpc>
                <a:spcPct val="100000"/>
              </a:lnSpc>
              <a:spcAft>
                <a:spcPts val="0"/>
              </a:spcAft>
              <a:buNone/>
              <a:defRPr sz="1000">
                <a:solidFill>
                  <a:srgbClr val="666666"/>
                </a:solidFill>
              </a:defRPr>
            </a:lvl8pPr>
            <a:lvl9pPr lvl="8" algn="r">
              <a:lnSpc>
                <a:spcPct val="100000"/>
              </a:lnSpc>
              <a:spcAft>
                <a:spcPts val="0"/>
              </a:spcAft>
              <a:buNone/>
              <a:defRPr sz="1000">
                <a:solidFill>
                  <a:srgbClr val="666666"/>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10">
  <p:cSld name="AUTOLAYOUT_48">
    <p:bg>
      <p:bgPr>
        <a:solidFill>
          <a:srgbClr val="FFFFFF"/>
        </a:solidFill>
        <a:effectLst/>
      </p:bgPr>
    </p:bg>
    <p:spTree>
      <p:nvGrpSpPr>
        <p:cNvPr id="1" name="Shape 498"/>
        <p:cNvGrpSpPr/>
        <p:nvPr/>
      </p:nvGrpSpPr>
      <p:grpSpPr>
        <a:xfrm>
          <a:off x="0" y="0"/>
          <a:ext cx="0" cy="0"/>
          <a:chOff x="0" y="0"/>
          <a:chExt cx="0" cy="0"/>
        </a:xfrm>
      </p:grpSpPr>
      <p:sp>
        <p:nvSpPr>
          <p:cNvPr id="499" name="Google Shape;499;p25"/>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25"/>
          <p:cNvGrpSpPr/>
          <p:nvPr/>
        </p:nvGrpSpPr>
        <p:grpSpPr>
          <a:xfrm>
            <a:off x="0" y="0"/>
            <a:ext cx="4316700" cy="5143500"/>
            <a:chOff x="0" y="0"/>
            <a:chExt cx="4316700" cy="5143500"/>
          </a:xfrm>
        </p:grpSpPr>
        <p:sp>
          <p:nvSpPr>
            <p:cNvPr id="501" name="Google Shape;501;p25"/>
            <p:cNvSpPr/>
            <p:nvPr/>
          </p:nvSpPr>
          <p:spPr>
            <a:xfrm>
              <a:off x="0" y="0"/>
              <a:ext cx="4316700" cy="5143500"/>
            </a:xfrm>
            <a:prstGeom prst="rect">
              <a:avLst/>
            </a:prstGeom>
            <a:solidFill>
              <a:srgbClr val="284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5"/>
            <p:cNvSpPr/>
            <p:nvPr/>
          </p:nvSpPr>
          <p:spPr>
            <a:xfrm>
              <a:off x="386075" y="4599625"/>
              <a:ext cx="13545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5"/>
            <p:cNvSpPr/>
            <p:nvPr/>
          </p:nvSpPr>
          <p:spPr>
            <a:xfrm>
              <a:off x="841363" y="45996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5"/>
            <p:cNvSpPr/>
            <p:nvPr/>
          </p:nvSpPr>
          <p:spPr>
            <a:xfrm>
              <a:off x="1142492" y="4599625"/>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5"/>
            <p:cNvSpPr/>
            <p:nvPr/>
          </p:nvSpPr>
          <p:spPr>
            <a:xfrm>
              <a:off x="3875425" y="381000"/>
              <a:ext cx="142800" cy="137700"/>
            </a:xfrm>
            <a:prstGeom prst="rect">
              <a:avLst/>
            </a:prstGeom>
            <a:solidFill>
              <a:srgbClr val="92C1E8"/>
            </a:solid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5"/>
            <p:cNvSpPr/>
            <p:nvPr/>
          </p:nvSpPr>
          <p:spPr>
            <a:xfrm>
              <a:off x="3732625" y="518700"/>
              <a:ext cx="142800" cy="137700"/>
            </a:xfrm>
            <a:prstGeom prst="rect">
              <a:avLst/>
            </a:prstGeom>
            <a:noFill/>
            <a:ln w="9525" cap="flat" cmpd="sng">
              <a:solidFill>
                <a:srgbClr val="92C1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25"/>
          <p:cNvSpPr txBox="1">
            <a:spLocks noGrp="1"/>
          </p:cNvSpPr>
          <p:nvPr>
            <p:ph type="title"/>
          </p:nvPr>
        </p:nvSpPr>
        <p:spPr>
          <a:xfrm>
            <a:off x="311725" y="653326"/>
            <a:ext cx="3706500" cy="3334500"/>
          </a:xfrm>
          <a:prstGeom prst="rect">
            <a:avLst/>
          </a:prstGeom>
          <a:noFill/>
        </p:spPr>
        <p:txBody>
          <a:bodyPr spcFirstLastPara="1" wrap="square" lIns="91425" tIns="91425" rIns="91425" bIns="91425" anchor="t" anchorCtr="0"/>
          <a:lstStyle>
            <a:lvl1pPr lvl="0" algn="l">
              <a:lnSpc>
                <a:spcPct val="100000"/>
              </a:lnSpc>
              <a:spcBef>
                <a:spcPts val="0"/>
              </a:spcBef>
              <a:spcAft>
                <a:spcPts val="0"/>
              </a:spcAft>
              <a:buNone/>
              <a:defRPr sz="2400">
                <a:solidFill>
                  <a:srgbClr val="FFFFFF"/>
                </a:solidFill>
              </a:defRPr>
            </a:lvl1pPr>
            <a:lvl2pPr lvl="1" algn="l">
              <a:lnSpc>
                <a:spcPct val="100000"/>
              </a:lnSpc>
              <a:spcBef>
                <a:spcPts val="0"/>
              </a:spcBef>
              <a:spcAft>
                <a:spcPts val="0"/>
              </a:spcAft>
              <a:buNone/>
              <a:defRPr sz="2400">
                <a:solidFill>
                  <a:srgbClr val="FFFFFF"/>
                </a:solidFill>
              </a:defRPr>
            </a:lvl2pPr>
            <a:lvl3pPr lvl="2" algn="l">
              <a:lnSpc>
                <a:spcPct val="100000"/>
              </a:lnSpc>
              <a:spcBef>
                <a:spcPts val="0"/>
              </a:spcBef>
              <a:spcAft>
                <a:spcPts val="0"/>
              </a:spcAft>
              <a:buNone/>
              <a:defRPr sz="2400">
                <a:solidFill>
                  <a:srgbClr val="FFFFFF"/>
                </a:solidFill>
              </a:defRPr>
            </a:lvl3pPr>
            <a:lvl4pPr lvl="3" algn="l">
              <a:lnSpc>
                <a:spcPct val="100000"/>
              </a:lnSpc>
              <a:spcBef>
                <a:spcPts val="0"/>
              </a:spcBef>
              <a:spcAft>
                <a:spcPts val="0"/>
              </a:spcAft>
              <a:buNone/>
              <a:defRPr sz="2400">
                <a:solidFill>
                  <a:srgbClr val="FFFFFF"/>
                </a:solidFill>
              </a:defRPr>
            </a:lvl4pPr>
            <a:lvl5pPr lvl="4" algn="l">
              <a:lnSpc>
                <a:spcPct val="100000"/>
              </a:lnSpc>
              <a:spcBef>
                <a:spcPts val="0"/>
              </a:spcBef>
              <a:spcAft>
                <a:spcPts val="0"/>
              </a:spcAft>
              <a:buNone/>
              <a:defRPr sz="2400">
                <a:solidFill>
                  <a:srgbClr val="FFFFFF"/>
                </a:solidFill>
              </a:defRPr>
            </a:lvl5pPr>
            <a:lvl6pPr lvl="5" algn="l">
              <a:lnSpc>
                <a:spcPct val="100000"/>
              </a:lnSpc>
              <a:spcBef>
                <a:spcPts val="0"/>
              </a:spcBef>
              <a:spcAft>
                <a:spcPts val="0"/>
              </a:spcAft>
              <a:buNone/>
              <a:defRPr sz="2400">
                <a:solidFill>
                  <a:srgbClr val="FFFFFF"/>
                </a:solidFill>
              </a:defRPr>
            </a:lvl6pPr>
            <a:lvl7pPr lvl="6" algn="l">
              <a:lnSpc>
                <a:spcPct val="100000"/>
              </a:lnSpc>
              <a:spcBef>
                <a:spcPts val="0"/>
              </a:spcBef>
              <a:spcAft>
                <a:spcPts val="0"/>
              </a:spcAft>
              <a:buNone/>
              <a:defRPr sz="2400">
                <a:solidFill>
                  <a:srgbClr val="FFFFFF"/>
                </a:solidFill>
              </a:defRPr>
            </a:lvl7pPr>
            <a:lvl8pPr lvl="7" algn="l">
              <a:lnSpc>
                <a:spcPct val="100000"/>
              </a:lnSpc>
              <a:spcBef>
                <a:spcPts val="0"/>
              </a:spcBef>
              <a:spcAft>
                <a:spcPts val="0"/>
              </a:spcAft>
              <a:buNone/>
              <a:defRPr sz="2400">
                <a:solidFill>
                  <a:srgbClr val="FFFFFF"/>
                </a:solidFill>
              </a:defRPr>
            </a:lvl8pPr>
            <a:lvl9pPr lvl="8" algn="l">
              <a:lnSpc>
                <a:spcPct val="100000"/>
              </a:lnSpc>
              <a:spcBef>
                <a:spcPts val="0"/>
              </a:spcBef>
              <a:spcAft>
                <a:spcPts val="0"/>
              </a:spcAft>
              <a:buNone/>
              <a:defRPr sz="2400">
                <a:solidFill>
                  <a:srgbClr val="FFFFFF"/>
                </a:solidFill>
              </a:defRPr>
            </a:lvl9pPr>
          </a:lstStyle>
          <a:p>
            <a:endParaRPr/>
          </a:p>
        </p:txBody>
      </p:sp>
      <p:sp>
        <p:nvSpPr>
          <p:cNvPr id="508" name="Google Shape;508;p25"/>
          <p:cNvSpPr txBox="1">
            <a:spLocks noGrp="1"/>
          </p:cNvSpPr>
          <p:nvPr>
            <p:ph type="body" idx="1"/>
          </p:nvPr>
        </p:nvSpPr>
        <p:spPr>
          <a:xfrm>
            <a:off x="4620575" y="653325"/>
            <a:ext cx="4211700" cy="3741300"/>
          </a:xfrm>
          <a:prstGeom prst="rect">
            <a:avLst/>
          </a:prstGeom>
          <a:noFill/>
        </p:spPr>
        <p:txBody>
          <a:bodyPr spcFirstLastPara="1" wrap="square" lIns="91425" tIns="91425" rIns="91425" bIns="91425" anchor="t" anchorCtr="0"/>
          <a:lstStyle>
            <a:lvl1pPr marL="457200" lvl="0" indent="-304800" algn="l">
              <a:lnSpc>
                <a:spcPct val="115000"/>
              </a:lnSpc>
              <a:spcBef>
                <a:spcPts val="0"/>
              </a:spcBef>
              <a:spcAft>
                <a:spcPts val="0"/>
              </a:spcAft>
              <a:buClr>
                <a:srgbClr val="284F7D"/>
              </a:buClr>
              <a:buSzPts val="1200"/>
              <a:buChar char="●"/>
              <a:defRPr sz="1200">
                <a:solidFill>
                  <a:srgbClr val="284F7D"/>
                </a:solidFill>
              </a:defRPr>
            </a:lvl1pPr>
            <a:lvl2pPr marL="914400" lvl="1" indent="-292100" algn="l">
              <a:lnSpc>
                <a:spcPct val="115000"/>
              </a:lnSpc>
              <a:spcBef>
                <a:spcPts val="1600"/>
              </a:spcBef>
              <a:spcAft>
                <a:spcPts val="0"/>
              </a:spcAft>
              <a:buClr>
                <a:srgbClr val="284F7D"/>
              </a:buClr>
              <a:buSzPts val="1000"/>
              <a:buChar char="○"/>
              <a:defRPr sz="1000">
                <a:solidFill>
                  <a:srgbClr val="284F7D"/>
                </a:solidFill>
              </a:defRPr>
            </a:lvl2pPr>
            <a:lvl3pPr marL="1371600" lvl="2" indent="-292100" algn="l">
              <a:lnSpc>
                <a:spcPct val="115000"/>
              </a:lnSpc>
              <a:spcBef>
                <a:spcPts val="1600"/>
              </a:spcBef>
              <a:spcAft>
                <a:spcPts val="0"/>
              </a:spcAft>
              <a:buClr>
                <a:srgbClr val="284F7D"/>
              </a:buClr>
              <a:buSzPts val="1000"/>
              <a:buChar char="■"/>
              <a:defRPr sz="1000">
                <a:solidFill>
                  <a:srgbClr val="284F7D"/>
                </a:solidFill>
              </a:defRPr>
            </a:lvl3pPr>
            <a:lvl4pPr marL="1828800" lvl="3" indent="-292100" algn="l">
              <a:lnSpc>
                <a:spcPct val="115000"/>
              </a:lnSpc>
              <a:spcBef>
                <a:spcPts val="1600"/>
              </a:spcBef>
              <a:spcAft>
                <a:spcPts val="0"/>
              </a:spcAft>
              <a:buClr>
                <a:srgbClr val="284F7D"/>
              </a:buClr>
              <a:buSzPts val="1000"/>
              <a:buChar char="●"/>
              <a:defRPr sz="1000">
                <a:solidFill>
                  <a:srgbClr val="284F7D"/>
                </a:solidFill>
              </a:defRPr>
            </a:lvl4pPr>
            <a:lvl5pPr marL="2286000" lvl="4" indent="-292100" algn="l">
              <a:lnSpc>
                <a:spcPct val="115000"/>
              </a:lnSpc>
              <a:spcBef>
                <a:spcPts val="1600"/>
              </a:spcBef>
              <a:spcAft>
                <a:spcPts val="0"/>
              </a:spcAft>
              <a:buClr>
                <a:srgbClr val="284F7D"/>
              </a:buClr>
              <a:buSzPts val="1000"/>
              <a:buChar char="○"/>
              <a:defRPr sz="1000">
                <a:solidFill>
                  <a:srgbClr val="284F7D"/>
                </a:solidFill>
              </a:defRPr>
            </a:lvl5pPr>
            <a:lvl6pPr marL="2743200" lvl="5" indent="-292100" algn="l">
              <a:lnSpc>
                <a:spcPct val="115000"/>
              </a:lnSpc>
              <a:spcBef>
                <a:spcPts val="1600"/>
              </a:spcBef>
              <a:spcAft>
                <a:spcPts val="0"/>
              </a:spcAft>
              <a:buClr>
                <a:srgbClr val="284F7D"/>
              </a:buClr>
              <a:buSzPts val="1000"/>
              <a:buChar char="■"/>
              <a:defRPr sz="1000">
                <a:solidFill>
                  <a:srgbClr val="284F7D"/>
                </a:solidFill>
              </a:defRPr>
            </a:lvl6pPr>
            <a:lvl7pPr marL="3200400" lvl="6" indent="-292100" algn="l">
              <a:lnSpc>
                <a:spcPct val="115000"/>
              </a:lnSpc>
              <a:spcBef>
                <a:spcPts val="1600"/>
              </a:spcBef>
              <a:spcAft>
                <a:spcPts val="0"/>
              </a:spcAft>
              <a:buClr>
                <a:srgbClr val="284F7D"/>
              </a:buClr>
              <a:buSzPts val="1000"/>
              <a:buChar char="●"/>
              <a:defRPr sz="1000">
                <a:solidFill>
                  <a:srgbClr val="284F7D"/>
                </a:solidFill>
              </a:defRPr>
            </a:lvl7pPr>
            <a:lvl8pPr marL="3657600" lvl="7" indent="-292100" algn="l">
              <a:lnSpc>
                <a:spcPct val="115000"/>
              </a:lnSpc>
              <a:spcBef>
                <a:spcPts val="1600"/>
              </a:spcBef>
              <a:spcAft>
                <a:spcPts val="0"/>
              </a:spcAft>
              <a:buClr>
                <a:srgbClr val="284F7D"/>
              </a:buClr>
              <a:buSzPts val="1000"/>
              <a:buChar char="○"/>
              <a:defRPr sz="1000">
                <a:solidFill>
                  <a:srgbClr val="284F7D"/>
                </a:solidFill>
              </a:defRPr>
            </a:lvl8pPr>
            <a:lvl9pPr marL="4114800" lvl="8" indent="-292100" algn="l">
              <a:lnSpc>
                <a:spcPct val="115000"/>
              </a:lnSpc>
              <a:spcBef>
                <a:spcPts val="1600"/>
              </a:spcBef>
              <a:spcAft>
                <a:spcPts val="1600"/>
              </a:spcAft>
              <a:buClr>
                <a:srgbClr val="284F7D"/>
              </a:buClr>
              <a:buSzPts val="1000"/>
              <a:buChar char="■"/>
              <a:defRPr sz="1000">
                <a:solidFill>
                  <a:srgbClr val="284F7D"/>
                </a:solidFill>
              </a:defRPr>
            </a:lvl9pPr>
          </a:lstStyle>
          <a:p>
            <a:endParaRPr/>
          </a:p>
        </p:txBody>
      </p:sp>
      <p:sp>
        <p:nvSpPr>
          <p:cNvPr id="509" name="Google Shape;509;p2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eño personalizado 11">
  <p:cSld name="AUTOLAYOUT_49">
    <p:bg>
      <p:bgPr>
        <a:solidFill>
          <a:srgbClr val="FFFFFF"/>
        </a:solidFill>
        <a:effectLst/>
      </p:bgPr>
    </p:bg>
    <p:spTree>
      <p:nvGrpSpPr>
        <p:cNvPr id="1" name="Shape 510"/>
        <p:cNvGrpSpPr/>
        <p:nvPr/>
      </p:nvGrpSpPr>
      <p:grpSpPr>
        <a:xfrm>
          <a:off x="0" y="0"/>
          <a:ext cx="0" cy="0"/>
          <a:chOff x="0" y="0"/>
          <a:chExt cx="0" cy="0"/>
        </a:xfrm>
      </p:grpSpPr>
      <p:sp>
        <p:nvSpPr>
          <p:cNvPr id="511" name="Google Shape;511;p2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0" y="0"/>
            <a:ext cx="45834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p:cNvSpPr txBox="1">
            <a:spLocks noGrp="1"/>
          </p:cNvSpPr>
          <p:nvPr>
            <p:ph type="title"/>
          </p:nvPr>
        </p:nvSpPr>
        <p:spPr>
          <a:xfrm>
            <a:off x="363750" y="554850"/>
            <a:ext cx="3855900" cy="4033800"/>
          </a:xfrm>
          <a:prstGeom prst="rect">
            <a:avLst/>
          </a:prstGeom>
          <a:noFill/>
        </p:spPr>
        <p:txBody>
          <a:bodyPr spcFirstLastPara="1" wrap="square" lIns="91425" tIns="91425" rIns="91425" bIns="91425" anchor="ctr" anchorCtr="0"/>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514" name="Google Shape;514;p26"/>
          <p:cNvSpPr txBox="1">
            <a:spLocks noGrp="1"/>
          </p:cNvSpPr>
          <p:nvPr>
            <p:ph type="body" idx="1"/>
          </p:nvPr>
        </p:nvSpPr>
        <p:spPr>
          <a:xfrm>
            <a:off x="4947374" y="554850"/>
            <a:ext cx="3855900" cy="4033800"/>
          </a:xfrm>
          <a:prstGeom prst="rect">
            <a:avLst/>
          </a:prstGeom>
          <a:noFill/>
        </p:spPr>
        <p:txBody>
          <a:bodyPr spcFirstLastPara="1" wrap="square" lIns="91425" tIns="91425" rIns="91425" bIns="91425" anchor="ctr" anchorCtr="0"/>
          <a:lstStyle>
            <a:lvl1pPr marL="457200" lvl="0" indent="-330200" algn="l">
              <a:lnSpc>
                <a:spcPct val="115000"/>
              </a:lnSpc>
              <a:spcBef>
                <a:spcPts val="0"/>
              </a:spcBef>
              <a:spcAft>
                <a:spcPts val="0"/>
              </a:spcAft>
              <a:buClr>
                <a:schemeClr val="dk2"/>
              </a:buClr>
              <a:buSzPts val="1600"/>
              <a:buChar char="●"/>
              <a:defRPr sz="1600">
                <a:solidFill>
                  <a:schemeClr val="dk2"/>
                </a:solidFill>
              </a:defRPr>
            </a:lvl1pPr>
            <a:lvl2pPr marL="914400" lvl="1" indent="-298450" algn="l">
              <a:lnSpc>
                <a:spcPct val="115000"/>
              </a:lnSpc>
              <a:spcBef>
                <a:spcPts val="1600"/>
              </a:spcBef>
              <a:spcAft>
                <a:spcPts val="0"/>
              </a:spcAft>
              <a:buClr>
                <a:schemeClr val="dk2"/>
              </a:buClr>
              <a:buSzPts val="1100"/>
              <a:buChar char="○"/>
              <a:defRPr sz="1400">
                <a:solidFill>
                  <a:schemeClr val="dk2"/>
                </a:solidFill>
              </a:defRPr>
            </a:lvl2pPr>
            <a:lvl3pPr marL="1371600" lvl="2" indent="-298450" algn="l">
              <a:lnSpc>
                <a:spcPct val="115000"/>
              </a:lnSpc>
              <a:spcBef>
                <a:spcPts val="1600"/>
              </a:spcBef>
              <a:spcAft>
                <a:spcPts val="0"/>
              </a:spcAft>
              <a:buClr>
                <a:schemeClr val="dk2"/>
              </a:buClr>
              <a:buSzPts val="1100"/>
              <a:buChar char="■"/>
              <a:defRPr sz="1400">
                <a:solidFill>
                  <a:schemeClr val="dk2"/>
                </a:solidFill>
              </a:defRPr>
            </a:lvl3pPr>
            <a:lvl4pPr marL="1828800" lvl="3" indent="-298450" algn="l">
              <a:lnSpc>
                <a:spcPct val="115000"/>
              </a:lnSpc>
              <a:spcBef>
                <a:spcPts val="1600"/>
              </a:spcBef>
              <a:spcAft>
                <a:spcPts val="0"/>
              </a:spcAft>
              <a:buClr>
                <a:schemeClr val="dk2"/>
              </a:buClr>
              <a:buSzPts val="1100"/>
              <a:buChar char="●"/>
              <a:defRPr sz="1400">
                <a:solidFill>
                  <a:schemeClr val="dk2"/>
                </a:solidFill>
              </a:defRPr>
            </a:lvl4pPr>
            <a:lvl5pPr marL="2286000" lvl="4" indent="-298450" algn="l">
              <a:lnSpc>
                <a:spcPct val="115000"/>
              </a:lnSpc>
              <a:spcBef>
                <a:spcPts val="1600"/>
              </a:spcBef>
              <a:spcAft>
                <a:spcPts val="0"/>
              </a:spcAft>
              <a:buClr>
                <a:schemeClr val="dk2"/>
              </a:buClr>
              <a:buSzPts val="1100"/>
              <a:buChar char="○"/>
              <a:defRPr sz="1400">
                <a:solidFill>
                  <a:schemeClr val="dk2"/>
                </a:solidFill>
              </a:defRPr>
            </a:lvl5pPr>
            <a:lvl6pPr marL="2743200" lvl="5" indent="-298450" algn="l">
              <a:lnSpc>
                <a:spcPct val="115000"/>
              </a:lnSpc>
              <a:spcBef>
                <a:spcPts val="1600"/>
              </a:spcBef>
              <a:spcAft>
                <a:spcPts val="0"/>
              </a:spcAft>
              <a:buClr>
                <a:schemeClr val="dk2"/>
              </a:buClr>
              <a:buSzPts val="1100"/>
              <a:buChar char="■"/>
              <a:defRPr sz="1400">
                <a:solidFill>
                  <a:schemeClr val="dk2"/>
                </a:solidFill>
              </a:defRPr>
            </a:lvl6pPr>
            <a:lvl7pPr marL="3200400" lvl="6" indent="-298450" algn="l">
              <a:lnSpc>
                <a:spcPct val="115000"/>
              </a:lnSpc>
              <a:spcBef>
                <a:spcPts val="1600"/>
              </a:spcBef>
              <a:spcAft>
                <a:spcPts val="0"/>
              </a:spcAft>
              <a:buClr>
                <a:schemeClr val="dk2"/>
              </a:buClr>
              <a:buSzPts val="1100"/>
              <a:buChar char="●"/>
              <a:defRPr sz="1400">
                <a:solidFill>
                  <a:schemeClr val="dk2"/>
                </a:solidFill>
              </a:defRPr>
            </a:lvl7pPr>
            <a:lvl8pPr marL="3657600" lvl="7" indent="-298450" algn="l">
              <a:lnSpc>
                <a:spcPct val="115000"/>
              </a:lnSpc>
              <a:spcBef>
                <a:spcPts val="1600"/>
              </a:spcBef>
              <a:spcAft>
                <a:spcPts val="0"/>
              </a:spcAft>
              <a:buClr>
                <a:schemeClr val="dk2"/>
              </a:buClr>
              <a:buSzPts val="1100"/>
              <a:buChar char="○"/>
              <a:defRPr sz="1400">
                <a:solidFill>
                  <a:schemeClr val="dk2"/>
                </a:solidFill>
              </a:defRPr>
            </a:lvl8pPr>
            <a:lvl9pPr marL="4114800" lvl="8" indent="-298450" algn="l">
              <a:lnSpc>
                <a:spcPct val="115000"/>
              </a:lnSpc>
              <a:spcBef>
                <a:spcPts val="1600"/>
              </a:spcBef>
              <a:spcAft>
                <a:spcPts val="1600"/>
              </a:spcAft>
              <a:buClr>
                <a:schemeClr val="dk2"/>
              </a:buClr>
              <a:buSzPts val="1100"/>
              <a:buChar char="■"/>
              <a:defRPr sz="1400">
                <a:solidFill>
                  <a:schemeClr val="dk2"/>
                </a:solidFill>
              </a:defRPr>
            </a:lvl9pPr>
          </a:lstStyle>
          <a:p>
            <a:endParaRPr/>
          </a:p>
        </p:txBody>
      </p:sp>
      <p:sp>
        <p:nvSpPr>
          <p:cNvPr id="515" name="Google Shape;515;p26"/>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eño personalizado 12">
  <p:cSld name="AUTOLAYOUT_50">
    <p:bg>
      <p:bgPr>
        <a:solidFill>
          <a:srgbClr val="FFFFFF"/>
        </a:solidFill>
        <a:effectLst/>
      </p:bgPr>
    </p:bg>
    <p:spTree>
      <p:nvGrpSpPr>
        <p:cNvPr id="1" name="Shape 516"/>
        <p:cNvGrpSpPr/>
        <p:nvPr/>
      </p:nvGrpSpPr>
      <p:grpSpPr>
        <a:xfrm>
          <a:off x="0" y="0"/>
          <a:ext cx="0" cy="0"/>
          <a:chOff x="0" y="0"/>
          <a:chExt cx="0" cy="0"/>
        </a:xfrm>
      </p:grpSpPr>
      <p:sp>
        <p:nvSpPr>
          <p:cNvPr id="517" name="Google Shape;517;p27"/>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lstStyle>
            <a:lvl1pPr lvl="0" algn="ctr">
              <a:lnSpc>
                <a:spcPct val="100000"/>
              </a:lnSpc>
              <a:spcBef>
                <a:spcPts val="0"/>
              </a:spcBef>
              <a:spcAft>
                <a:spcPts val="0"/>
              </a:spcAft>
              <a:buClr>
                <a:srgbClr val="FFFFFF"/>
              </a:buClr>
              <a:buSzPts val="4000"/>
              <a:buNone/>
              <a:defRPr sz="4000" b="1">
                <a:solidFill>
                  <a:srgbClr val="FFFFFF"/>
                </a:solidFill>
              </a:defRPr>
            </a:lvl1pPr>
            <a:lvl2pPr lvl="1" algn="ctr">
              <a:lnSpc>
                <a:spcPct val="100000"/>
              </a:lnSpc>
              <a:spcBef>
                <a:spcPts val="0"/>
              </a:spcBef>
              <a:spcAft>
                <a:spcPts val="0"/>
              </a:spcAft>
              <a:buClr>
                <a:srgbClr val="FFFFFF"/>
              </a:buClr>
              <a:buSzPts val="4000"/>
              <a:buNone/>
              <a:defRPr sz="4000" b="1">
                <a:solidFill>
                  <a:srgbClr val="FFFFFF"/>
                </a:solidFill>
              </a:defRPr>
            </a:lvl2pPr>
            <a:lvl3pPr lvl="2" algn="ctr">
              <a:lnSpc>
                <a:spcPct val="100000"/>
              </a:lnSpc>
              <a:spcBef>
                <a:spcPts val="0"/>
              </a:spcBef>
              <a:spcAft>
                <a:spcPts val="0"/>
              </a:spcAft>
              <a:buClr>
                <a:srgbClr val="FFFFFF"/>
              </a:buClr>
              <a:buSzPts val="4000"/>
              <a:buNone/>
              <a:defRPr sz="4000" b="1">
                <a:solidFill>
                  <a:srgbClr val="FFFFFF"/>
                </a:solidFill>
              </a:defRPr>
            </a:lvl3pPr>
            <a:lvl4pPr lvl="3" algn="ctr">
              <a:lnSpc>
                <a:spcPct val="100000"/>
              </a:lnSpc>
              <a:spcBef>
                <a:spcPts val="0"/>
              </a:spcBef>
              <a:spcAft>
                <a:spcPts val="0"/>
              </a:spcAft>
              <a:buClr>
                <a:srgbClr val="FFFFFF"/>
              </a:buClr>
              <a:buSzPts val="4000"/>
              <a:buNone/>
              <a:defRPr sz="4000" b="1">
                <a:solidFill>
                  <a:srgbClr val="FFFFFF"/>
                </a:solidFill>
              </a:defRPr>
            </a:lvl4pPr>
            <a:lvl5pPr lvl="4" algn="ctr">
              <a:lnSpc>
                <a:spcPct val="100000"/>
              </a:lnSpc>
              <a:spcBef>
                <a:spcPts val="0"/>
              </a:spcBef>
              <a:spcAft>
                <a:spcPts val="0"/>
              </a:spcAft>
              <a:buClr>
                <a:srgbClr val="FFFFFF"/>
              </a:buClr>
              <a:buSzPts val="4000"/>
              <a:buNone/>
              <a:defRPr sz="4000" b="1">
                <a:solidFill>
                  <a:srgbClr val="FFFFFF"/>
                </a:solidFill>
              </a:defRPr>
            </a:lvl5pPr>
            <a:lvl6pPr lvl="5" algn="ctr">
              <a:lnSpc>
                <a:spcPct val="100000"/>
              </a:lnSpc>
              <a:spcBef>
                <a:spcPts val="0"/>
              </a:spcBef>
              <a:spcAft>
                <a:spcPts val="0"/>
              </a:spcAft>
              <a:buClr>
                <a:srgbClr val="FFFFFF"/>
              </a:buClr>
              <a:buSzPts val="4000"/>
              <a:buNone/>
              <a:defRPr sz="4000" b="1">
                <a:solidFill>
                  <a:srgbClr val="FFFFFF"/>
                </a:solidFill>
              </a:defRPr>
            </a:lvl6pPr>
            <a:lvl7pPr lvl="6" algn="ctr">
              <a:lnSpc>
                <a:spcPct val="100000"/>
              </a:lnSpc>
              <a:spcBef>
                <a:spcPts val="0"/>
              </a:spcBef>
              <a:spcAft>
                <a:spcPts val="0"/>
              </a:spcAft>
              <a:buClr>
                <a:srgbClr val="FFFFFF"/>
              </a:buClr>
              <a:buSzPts val="4000"/>
              <a:buNone/>
              <a:defRPr sz="4000" b="1">
                <a:solidFill>
                  <a:srgbClr val="FFFFFF"/>
                </a:solidFill>
              </a:defRPr>
            </a:lvl7pPr>
            <a:lvl8pPr lvl="7" algn="ctr">
              <a:lnSpc>
                <a:spcPct val="100000"/>
              </a:lnSpc>
              <a:spcBef>
                <a:spcPts val="0"/>
              </a:spcBef>
              <a:spcAft>
                <a:spcPts val="0"/>
              </a:spcAft>
              <a:buClr>
                <a:srgbClr val="FFFFFF"/>
              </a:buClr>
              <a:buSzPts val="4000"/>
              <a:buNone/>
              <a:defRPr sz="4000" b="1">
                <a:solidFill>
                  <a:srgbClr val="FFFFFF"/>
                </a:solidFill>
              </a:defRPr>
            </a:lvl8pPr>
            <a:lvl9pPr lvl="8" algn="ctr">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519" name="Google Shape;519;p27"/>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8.xml"/><Relationship Id="rId1" Type="http://schemas.openxmlformats.org/officeDocument/2006/relationships/slideLayout" Target="../slideLayouts/slideLayout11.xml"/><Relationship Id="rId5" Type="http://schemas.openxmlformats.org/officeDocument/2006/relationships/image" Target="../media/image68.png"/><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11.xml"/><Relationship Id="rId5" Type="http://schemas.openxmlformats.org/officeDocument/2006/relationships/image" Target="../media/image72.png"/><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8.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28"/>
        <p:cNvGrpSpPr/>
        <p:nvPr/>
      </p:nvGrpSpPr>
      <p:grpSpPr>
        <a:xfrm>
          <a:off x="0" y="0"/>
          <a:ext cx="0" cy="0"/>
          <a:chOff x="0" y="0"/>
          <a:chExt cx="0" cy="0"/>
        </a:xfrm>
      </p:grpSpPr>
      <p:sp>
        <p:nvSpPr>
          <p:cNvPr id="529" name="Google Shape;529;p29"/>
          <p:cNvSpPr txBox="1">
            <a:spLocks noGrp="1"/>
          </p:cNvSpPr>
          <p:nvPr>
            <p:ph type="ctrTitle"/>
          </p:nvPr>
        </p:nvSpPr>
        <p:spPr>
          <a:xfrm>
            <a:off x="260650" y="1194000"/>
            <a:ext cx="4968900" cy="23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4200" b="0">
                <a:latin typeface="Georgia"/>
                <a:ea typeface="Georgia"/>
                <a:cs typeface="Georgia"/>
                <a:sym typeface="Georgia"/>
              </a:rPr>
              <a:t>Análisis y diseño de bases de datos relacionales</a:t>
            </a:r>
            <a:endParaRPr sz="4200" b="0">
              <a:latin typeface="Georgia"/>
              <a:ea typeface="Georgia"/>
              <a:cs typeface="Georgia"/>
              <a:sym typeface="Georgia"/>
            </a:endParaRPr>
          </a:p>
          <a:p>
            <a:pPr marL="0" lvl="0" indent="0" algn="l" rtl="0">
              <a:spcBef>
                <a:spcPts val="0"/>
              </a:spcBef>
              <a:spcAft>
                <a:spcPts val="0"/>
              </a:spcAft>
              <a:buNone/>
            </a:pPr>
            <a:endParaRPr b="0">
              <a:latin typeface="Georgia"/>
              <a:ea typeface="Georgia"/>
              <a:cs typeface="Georgia"/>
              <a:sym typeface="Georgia"/>
            </a:endParaRPr>
          </a:p>
        </p:txBody>
      </p:sp>
      <p:sp>
        <p:nvSpPr>
          <p:cNvPr id="530" name="Google Shape;530;p29"/>
          <p:cNvSpPr txBox="1">
            <a:spLocks noGrp="1"/>
          </p:cNvSpPr>
          <p:nvPr>
            <p:ph type="subTitle" idx="1"/>
          </p:nvPr>
        </p:nvSpPr>
        <p:spPr>
          <a:xfrm>
            <a:off x="3614100" y="4112950"/>
            <a:ext cx="1915800" cy="4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Curso Web 2019</a:t>
            </a:r>
            <a:endParaRPr/>
          </a:p>
        </p:txBody>
      </p:sp>
      <p:sp>
        <p:nvSpPr>
          <p:cNvPr id="531" name="Google Shape;531;p29"/>
          <p:cNvSpPr txBox="1"/>
          <p:nvPr/>
        </p:nvSpPr>
        <p:spPr>
          <a:xfrm>
            <a:off x="367850" y="3694750"/>
            <a:ext cx="3192600" cy="41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500">
                <a:solidFill>
                  <a:srgbClr val="FFFFFF"/>
                </a:solidFill>
                <a:latin typeface="Times New Roman"/>
                <a:ea typeface="Times New Roman"/>
                <a:cs typeface="Times New Roman"/>
                <a:sym typeface="Times New Roman"/>
              </a:rPr>
              <a:t>Segunda sesión</a:t>
            </a:r>
            <a:endParaRPr sz="1500">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Google Shape;588;p38"/>
          <p:cNvPicPr preferRelativeResize="0"/>
          <p:nvPr/>
        </p:nvPicPr>
        <p:blipFill rotWithShape="1">
          <a:blip r:embed="rId3">
            <a:alphaModFix/>
          </a:blip>
          <a:srcRect t="7662" b="7670"/>
          <a:stretch/>
        </p:blipFill>
        <p:spPr>
          <a:xfrm>
            <a:off x="317475" y="316663"/>
            <a:ext cx="2064685" cy="1165435"/>
          </a:xfrm>
          <a:prstGeom prst="rect">
            <a:avLst/>
          </a:prstGeom>
          <a:noFill/>
          <a:ln>
            <a:noFill/>
          </a:ln>
        </p:spPr>
      </p:pic>
      <p:pic>
        <p:nvPicPr>
          <p:cNvPr id="589" name="Google Shape;589;p38"/>
          <p:cNvPicPr preferRelativeResize="0"/>
          <p:nvPr/>
        </p:nvPicPr>
        <p:blipFill rotWithShape="1">
          <a:blip r:embed="rId4">
            <a:alphaModFix/>
          </a:blip>
          <a:srcRect t="12365" b="12372"/>
          <a:stretch/>
        </p:blipFill>
        <p:spPr>
          <a:xfrm>
            <a:off x="2464499" y="316653"/>
            <a:ext cx="2064690" cy="1165448"/>
          </a:xfrm>
          <a:prstGeom prst="rect">
            <a:avLst/>
          </a:prstGeom>
          <a:noFill/>
          <a:ln>
            <a:noFill/>
          </a:ln>
        </p:spPr>
      </p:pic>
      <p:pic>
        <p:nvPicPr>
          <p:cNvPr id="590" name="Google Shape;590;p38"/>
          <p:cNvPicPr preferRelativeResize="0"/>
          <p:nvPr/>
        </p:nvPicPr>
        <p:blipFill rotWithShape="1">
          <a:blip r:embed="rId5">
            <a:alphaModFix/>
          </a:blip>
          <a:srcRect t="20868" b="20873"/>
          <a:stretch/>
        </p:blipFill>
        <p:spPr>
          <a:xfrm>
            <a:off x="4611527" y="315292"/>
            <a:ext cx="2064697" cy="1165463"/>
          </a:xfrm>
          <a:prstGeom prst="rect">
            <a:avLst/>
          </a:prstGeom>
          <a:noFill/>
          <a:ln>
            <a:noFill/>
          </a:ln>
        </p:spPr>
      </p:pic>
      <p:pic>
        <p:nvPicPr>
          <p:cNvPr id="591" name="Google Shape;591;p38"/>
          <p:cNvPicPr preferRelativeResize="0"/>
          <p:nvPr/>
        </p:nvPicPr>
        <p:blipFill rotWithShape="1">
          <a:blip r:embed="rId6">
            <a:alphaModFix/>
          </a:blip>
          <a:srcRect l="4229" r="4229"/>
          <a:stretch/>
        </p:blipFill>
        <p:spPr>
          <a:xfrm>
            <a:off x="6758562" y="316644"/>
            <a:ext cx="2064695" cy="1165450"/>
          </a:xfrm>
          <a:prstGeom prst="rect">
            <a:avLst/>
          </a:prstGeom>
          <a:noFill/>
          <a:ln>
            <a:noFill/>
          </a:ln>
        </p:spPr>
      </p:pic>
      <p:sp>
        <p:nvSpPr>
          <p:cNvPr id="592" name="Google Shape;592;p38"/>
          <p:cNvSpPr txBox="1">
            <a:spLocks noGrp="1"/>
          </p:cNvSpPr>
          <p:nvPr>
            <p:ph type="body" idx="1"/>
          </p:nvPr>
        </p:nvSpPr>
        <p:spPr>
          <a:xfrm>
            <a:off x="247650" y="1717575"/>
            <a:ext cx="2461500" cy="2945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4000" b="1">
                <a:solidFill>
                  <a:schemeClr val="lt2"/>
                </a:solidFill>
                <a:latin typeface="Times New Roman"/>
                <a:ea typeface="Times New Roman"/>
                <a:cs typeface="Times New Roman"/>
                <a:sym typeface="Times New Roman"/>
              </a:rPr>
              <a:t>Datos</a:t>
            </a:r>
            <a:endParaRPr sz="4000" b="1">
              <a:solidFill>
                <a:schemeClr val="lt2"/>
              </a:solidFill>
              <a:latin typeface="Times New Roman"/>
              <a:ea typeface="Times New Roman"/>
              <a:cs typeface="Times New Roman"/>
              <a:sym typeface="Times New Roman"/>
            </a:endParaRPr>
          </a:p>
        </p:txBody>
      </p:sp>
      <p:sp>
        <p:nvSpPr>
          <p:cNvPr id="593" name="Google Shape;593;p38"/>
          <p:cNvSpPr txBox="1">
            <a:spLocks noGrp="1"/>
          </p:cNvSpPr>
          <p:nvPr>
            <p:ph type="body" idx="2"/>
          </p:nvPr>
        </p:nvSpPr>
        <p:spPr>
          <a:xfrm>
            <a:off x="2575150" y="1717575"/>
            <a:ext cx="6248100" cy="294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500">
                <a:latin typeface="Times New Roman"/>
                <a:ea typeface="Times New Roman"/>
                <a:cs typeface="Times New Roman"/>
                <a:sym typeface="Times New Roman"/>
              </a:rPr>
              <a:t>Deben clasificarse de acuerdo con su </a:t>
            </a:r>
            <a:r>
              <a:rPr lang="es" sz="1500" b="1">
                <a:latin typeface="Times New Roman"/>
                <a:ea typeface="Times New Roman"/>
                <a:cs typeface="Times New Roman"/>
                <a:sym typeface="Times New Roman"/>
              </a:rPr>
              <a:t>formato </a:t>
            </a:r>
            <a:r>
              <a:rPr lang="es" sz="1500">
                <a:latin typeface="Times New Roman"/>
                <a:ea typeface="Times New Roman"/>
                <a:cs typeface="Times New Roman"/>
                <a:sym typeface="Times New Roman"/>
              </a:rPr>
              <a:t>y </a:t>
            </a:r>
            <a:r>
              <a:rPr lang="es" sz="1500" b="1">
                <a:latin typeface="Times New Roman"/>
                <a:ea typeface="Times New Roman"/>
                <a:cs typeface="Times New Roman"/>
                <a:sym typeface="Times New Roman"/>
              </a:rPr>
              <a:t>función</a:t>
            </a:r>
            <a:r>
              <a:rPr lang="es" sz="1500">
                <a:latin typeface="Times New Roman"/>
                <a:ea typeface="Times New Roman"/>
                <a:cs typeface="Times New Roman"/>
                <a:sym typeface="Times New Roman"/>
              </a:rPr>
              <a:t>. </a:t>
            </a:r>
            <a:endParaRPr sz="1500">
              <a:latin typeface="Times New Roman"/>
              <a:ea typeface="Times New Roman"/>
              <a:cs typeface="Times New Roman"/>
              <a:sym typeface="Times New Roman"/>
            </a:endParaRPr>
          </a:p>
          <a:p>
            <a:pPr marL="0" lvl="0" indent="0" algn="l" rtl="0">
              <a:spcBef>
                <a:spcPts val="1600"/>
              </a:spcBef>
              <a:spcAft>
                <a:spcPts val="0"/>
              </a:spcAft>
              <a:buNone/>
            </a:pPr>
            <a:r>
              <a:rPr lang="es" sz="1500">
                <a:latin typeface="Times New Roman"/>
                <a:ea typeface="Times New Roman"/>
                <a:cs typeface="Times New Roman"/>
                <a:sym typeface="Times New Roman"/>
              </a:rPr>
              <a:t>Aún cuando varios de los DBMS soportan diferentes tipos de datos; casi todos soportan por lo menos:</a:t>
            </a:r>
            <a:endParaRPr sz="1500">
              <a:latin typeface="Times New Roman"/>
              <a:ea typeface="Times New Roman"/>
              <a:cs typeface="Times New Roman"/>
              <a:sym typeface="Times New Roman"/>
            </a:endParaRPr>
          </a:p>
          <a:p>
            <a:pPr marL="457200" lvl="0" indent="-323850" algn="l" rtl="0">
              <a:spcBef>
                <a:spcPts val="1600"/>
              </a:spcBef>
              <a:spcAft>
                <a:spcPts val="0"/>
              </a:spcAft>
              <a:buSzPts val="1500"/>
              <a:buFont typeface="Times New Roman"/>
              <a:buChar char="●"/>
            </a:pPr>
            <a:r>
              <a:rPr lang="es" sz="1500">
                <a:latin typeface="Times New Roman"/>
                <a:ea typeface="Times New Roman"/>
                <a:cs typeface="Times New Roman"/>
                <a:sym typeface="Times New Roman"/>
              </a:rPr>
              <a:t>Numéricos. [</a:t>
            </a:r>
            <a:r>
              <a:rPr lang="es" sz="1500" i="1">
                <a:latin typeface="Times New Roman"/>
                <a:ea typeface="Times New Roman"/>
                <a:cs typeface="Times New Roman"/>
                <a:sym typeface="Times New Roman"/>
              </a:rPr>
              <a:t>int/float</a:t>
            </a:r>
            <a:r>
              <a:rPr lang="es"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marL="457200" lvl="0" indent="-323850" algn="l" rtl="0">
              <a:spcBef>
                <a:spcPts val="1600"/>
              </a:spcBef>
              <a:spcAft>
                <a:spcPts val="0"/>
              </a:spcAft>
              <a:buSzPts val="1500"/>
              <a:buFont typeface="Times New Roman"/>
              <a:buChar char="●"/>
            </a:pPr>
            <a:r>
              <a:rPr lang="es" sz="1500">
                <a:latin typeface="Times New Roman"/>
                <a:ea typeface="Times New Roman"/>
                <a:cs typeface="Times New Roman"/>
                <a:sym typeface="Times New Roman"/>
              </a:rPr>
              <a:t>Carácter.	   [</a:t>
            </a:r>
            <a:r>
              <a:rPr lang="es" sz="1500" i="1">
                <a:latin typeface="Times New Roman"/>
                <a:ea typeface="Times New Roman"/>
                <a:cs typeface="Times New Roman"/>
                <a:sym typeface="Times New Roman"/>
              </a:rPr>
              <a:t>char</a:t>
            </a:r>
            <a:r>
              <a:rPr lang="es"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marL="457200" lvl="0" indent="-323850" algn="l" rtl="0">
              <a:spcBef>
                <a:spcPts val="1600"/>
              </a:spcBef>
              <a:spcAft>
                <a:spcPts val="0"/>
              </a:spcAft>
              <a:buSzPts val="1500"/>
              <a:buFont typeface="Times New Roman"/>
              <a:buChar char="●"/>
            </a:pPr>
            <a:r>
              <a:rPr lang="es" sz="1500">
                <a:latin typeface="Times New Roman"/>
                <a:ea typeface="Times New Roman"/>
                <a:cs typeface="Times New Roman"/>
                <a:sym typeface="Times New Roman"/>
              </a:rPr>
              <a:t>Fecha.	[</a:t>
            </a:r>
            <a:r>
              <a:rPr lang="es" sz="1500" i="1">
                <a:latin typeface="Times New Roman"/>
                <a:ea typeface="Times New Roman"/>
                <a:cs typeface="Times New Roman"/>
                <a:sym typeface="Times New Roman"/>
              </a:rPr>
              <a:t>date</a:t>
            </a:r>
            <a:r>
              <a:rPr lang="es" sz="1500">
                <a:latin typeface="Times New Roman"/>
                <a:ea typeface="Times New Roman"/>
                <a:cs typeface="Times New Roman"/>
                <a:sym typeface="Times New Roman"/>
              </a:rPr>
              <a:t>]</a:t>
            </a:r>
            <a:endParaRPr sz="1500">
              <a:latin typeface="Times New Roman"/>
              <a:ea typeface="Times New Roman"/>
              <a:cs typeface="Times New Roman"/>
              <a:sym typeface="Times New Roman"/>
            </a:endParaRPr>
          </a:p>
          <a:p>
            <a:pPr marL="457200" lvl="0" indent="-323850" algn="l" rtl="0">
              <a:spcBef>
                <a:spcPts val="1600"/>
              </a:spcBef>
              <a:spcAft>
                <a:spcPts val="0"/>
              </a:spcAft>
              <a:buSzPts val="1500"/>
              <a:buFont typeface="Times New Roman"/>
              <a:buChar char="●"/>
            </a:pPr>
            <a:r>
              <a:rPr lang="es" sz="1500">
                <a:latin typeface="Times New Roman"/>
                <a:ea typeface="Times New Roman"/>
                <a:cs typeface="Times New Roman"/>
                <a:sym typeface="Times New Roman"/>
              </a:rPr>
              <a:t>Lógicos. [</a:t>
            </a:r>
            <a:r>
              <a:rPr lang="es" sz="1500" i="1">
                <a:latin typeface="Times New Roman"/>
                <a:ea typeface="Times New Roman"/>
                <a:cs typeface="Times New Roman"/>
                <a:sym typeface="Times New Roman"/>
              </a:rPr>
              <a:t>bool(true/false)]</a:t>
            </a:r>
            <a:endParaRPr sz="1500" i="1">
              <a:latin typeface="Times New Roman"/>
              <a:ea typeface="Times New Roman"/>
              <a:cs typeface="Times New Roman"/>
              <a:sym typeface="Times New Roman"/>
            </a:endParaRPr>
          </a:p>
          <a:p>
            <a:pPr marL="0" lvl="0" indent="0" algn="l" rtl="0">
              <a:spcBef>
                <a:spcPts val="1600"/>
              </a:spcBef>
              <a:spcAft>
                <a:spcPts val="0"/>
              </a:spcAft>
              <a:buNone/>
            </a:pPr>
            <a:endParaRPr sz="1500"/>
          </a:p>
          <a:p>
            <a:pPr marL="0" lvl="0" indent="0" algn="l" rtl="0">
              <a:spcBef>
                <a:spcPts val="1600"/>
              </a:spcBef>
              <a:spcAft>
                <a:spcPts val="1600"/>
              </a:spcAft>
              <a:buNone/>
            </a:pP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39"/>
          <p:cNvPicPr preferRelativeResize="0"/>
          <p:nvPr/>
        </p:nvPicPr>
        <p:blipFill rotWithShape="1">
          <a:blip r:embed="rId3">
            <a:alphaModFix amt="50000"/>
          </a:blip>
          <a:srcRect l="5861" r="5861"/>
          <a:stretch/>
        </p:blipFill>
        <p:spPr>
          <a:xfrm>
            <a:off x="0" y="0"/>
            <a:ext cx="9144005" cy="5143497"/>
          </a:xfrm>
          <a:prstGeom prst="rect">
            <a:avLst/>
          </a:prstGeom>
          <a:noFill/>
          <a:ln>
            <a:noFill/>
          </a:ln>
        </p:spPr>
      </p:pic>
      <p:sp>
        <p:nvSpPr>
          <p:cNvPr id="599" name="Google Shape;599;p39"/>
          <p:cNvSpPr txBox="1">
            <a:spLocks noGrp="1"/>
          </p:cNvSpPr>
          <p:nvPr>
            <p:ph type="ctrTitle"/>
          </p:nvPr>
        </p:nvSpPr>
        <p:spPr>
          <a:xfrm>
            <a:off x="1837575" y="1251525"/>
            <a:ext cx="5445900" cy="26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Reglas de Codd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40"/>
          <p:cNvPicPr preferRelativeResize="0"/>
          <p:nvPr/>
        </p:nvPicPr>
        <p:blipFill rotWithShape="1">
          <a:blip r:embed="rId3">
            <a:alphaModFix/>
          </a:blip>
          <a:srcRect l="550" t="4716" r="-550" b="21242"/>
          <a:stretch/>
        </p:blipFill>
        <p:spPr>
          <a:xfrm>
            <a:off x="673800" y="539250"/>
            <a:ext cx="7796400" cy="406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p:nvPr/>
        </p:nvSpPr>
        <p:spPr>
          <a:xfrm>
            <a:off x="364200" y="4113650"/>
            <a:ext cx="4835400" cy="787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s" sz="1600">
                <a:latin typeface="Times New Roman"/>
                <a:ea typeface="Times New Roman"/>
                <a:cs typeface="Times New Roman"/>
                <a:sym typeface="Times New Roman"/>
              </a:rPr>
              <a:t>Sin embargo los vendedores dominantes no soportan por completo las 12 reglas.</a:t>
            </a:r>
            <a:endParaRPr sz="1600">
              <a:latin typeface="Times New Roman"/>
              <a:ea typeface="Times New Roman"/>
              <a:cs typeface="Times New Roman"/>
              <a:sym typeface="Times New Roman"/>
            </a:endParaRPr>
          </a:p>
          <a:p>
            <a:pPr marL="0" lvl="0" indent="0" algn="just" rtl="0">
              <a:spcBef>
                <a:spcPts val="0"/>
              </a:spcBef>
              <a:spcAft>
                <a:spcPts val="0"/>
              </a:spcAft>
              <a:buNone/>
            </a:pPr>
            <a:endParaRPr sz="2000">
              <a:latin typeface="Times New Roman"/>
              <a:ea typeface="Times New Roman"/>
              <a:cs typeface="Times New Roman"/>
              <a:sym typeface="Times New Roman"/>
            </a:endParaRPr>
          </a:p>
          <a:p>
            <a:pPr marL="0" lvl="0" indent="0" algn="just" rtl="0">
              <a:spcBef>
                <a:spcPts val="0"/>
              </a:spcBef>
              <a:spcAft>
                <a:spcPts val="0"/>
              </a:spcAft>
              <a:buNone/>
            </a:pPr>
            <a:endParaRPr sz="2000">
              <a:latin typeface="Times New Roman"/>
              <a:ea typeface="Times New Roman"/>
              <a:cs typeface="Times New Roman"/>
              <a:sym typeface="Times New Roman"/>
            </a:endParaRPr>
          </a:p>
        </p:txBody>
      </p:sp>
      <p:grpSp>
        <p:nvGrpSpPr>
          <p:cNvPr id="610" name="Google Shape;610;p41"/>
          <p:cNvGrpSpPr/>
          <p:nvPr/>
        </p:nvGrpSpPr>
        <p:grpSpPr>
          <a:xfrm>
            <a:off x="5778692" y="402550"/>
            <a:ext cx="3305700" cy="3483050"/>
            <a:chOff x="5632317" y="1189775"/>
            <a:chExt cx="3305700" cy="3483050"/>
          </a:xfrm>
        </p:grpSpPr>
        <p:sp>
          <p:nvSpPr>
            <p:cNvPr id="611" name="Google Shape;611;p41"/>
            <p:cNvSpPr/>
            <p:nvPr/>
          </p:nvSpPr>
          <p:spPr>
            <a:xfrm>
              <a:off x="5632317" y="1189775"/>
              <a:ext cx="3305700" cy="669000"/>
            </a:xfrm>
            <a:prstGeom prst="chevron">
              <a:avLst>
                <a:gd name="adj" fmla="val 50000"/>
              </a:avLst>
            </a:prstGeom>
            <a:solidFill>
              <a:srgbClr val="9225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solidFill>
                    <a:srgbClr val="FFFFFF"/>
                  </a:solidFill>
                  <a:latin typeface="Roboto"/>
                  <a:ea typeface="Roboto"/>
                  <a:cs typeface="Roboto"/>
                  <a:sym typeface="Roboto"/>
                </a:rPr>
                <a:t>¿Para qué?</a:t>
              </a:r>
              <a:endParaRPr sz="1800">
                <a:solidFill>
                  <a:srgbClr val="FFFFFF"/>
                </a:solidFill>
                <a:latin typeface="Roboto"/>
                <a:ea typeface="Roboto"/>
                <a:cs typeface="Roboto"/>
                <a:sym typeface="Roboto"/>
              </a:endParaRPr>
            </a:p>
          </p:txBody>
        </p:sp>
        <p:sp>
          <p:nvSpPr>
            <p:cNvPr id="612" name="Google Shape;612;p4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latin typeface="Times New Roman"/>
                  <a:ea typeface="Times New Roman"/>
                  <a:cs typeface="Times New Roman"/>
                  <a:sym typeface="Times New Roman"/>
                </a:rPr>
                <a:t>Es un marco de referencia para lo que verdaderamente debe ser una base de datos relacional.</a:t>
              </a:r>
              <a:endParaRPr sz="1200">
                <a:latin typeface="Roboto"/>
                <a:ea typeface="Roboto"/>
                <a:cs typeface="Roboto"/>
                <a:sym typeface="Roboto"/>
              </a:endParaRPr>
            </a:p>
          </p:txBody>
        </p:sp>
      </p:grpSp>
      <p:grpSp>
        <p:nvGrpSpPr>
          <p:cNvPr id="613" name="Google Shape;613;p41"/>
          <p:cNvGrpSpPr/>
          <p:nvPr/>
        </p:nvGrpSpPr>
        <p:grpSpPr>
          <a:xfrm>
            <a:off x="3046879" y="402538"/>
            <a:ext cx="3305700" cy="3483050"/>
            <a:chOff x="2944204" y="1189775"/>
            <a:chExt cx="3305700" cy="3483050"/>
          </a:xfrm>
        </p:grpSpPr>
        <p:sp>
          <p:nvSpPr>
            <p:cNvPr id="614" name="Google Shape;614;p41"/>
            <p:cNvSpPr/>
            <p:nvPr/>
          </p:nvSpPr>
          <p:spPr>
            <a:xfrm>
              <a:off x="2944204" y="1189775"/>
              <a:ext cx="3305700" cy="669000"/>
            </a:xfrm>
            <a:prstGeom prst="chevron">
              <a:avLst>
                <a:gd name="adj" fmla="val 50000"/>
              </a:avLst>
            </a:prstGeom>
            <a:solidFill>
              <a:srgbClr val="761E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solidFill>
                    <a:srgbClr val="FFFFFF"/>
                  </a:solidFill>
                  <a:latin typeface="Roboto"/>
                  <a:ea typeface="Roboto"/>
                  <a:cs typeface="Roboto"/>
                  <a:sym typeface="Roboto"/>
                </a:rPr>
                <a:t>¿Por qué?</a:t>
              </a:r>
              <a:endParaRPr sz="1800">
                <a:solidFill>
                  <a:srgbClr val="FFFFFF"/>
                </a:solidFill>
                <a:latin typeface="Roboto"/>
                <a:ea typeface="Roboto"/>
                <a:cs typeface="Roboto"/>
                <a:sym typeface="Roboto"/>
              </a:endParaRPr>
            </a:p>
          </p:txBody>
        </p:sp>
        <p:sp>
          <p:nvSpPr>
            <p:cNvPr id="615" name="Google Shape;615;p41"/>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latin typeface="Times New Roman"/>
                  <a:ea typeface="Times New Roman"/>
                  <a:cs typeface="Times New Roman"/>
                  <a:sym typeface="Times New Roman"/>
                </a:rPr>
                <a:t>Muchas empresas que estaban vendiendo productos como “relacionales”.</a:t>
              </a:r>
              <a:endParaRPr sz="1800">
                <a:latin typeface="Roboto"/>
                <a:ea typeface="Roboto"/>
                <a:cs typeface="Roboto"/>
                <a:sym typeface="Roboto"/>
              </a:endParaRPr>
            </a:p>
          </p:txBody>
        </p:sp>
      </p:grpSp>
      <p:grpSp>
        <p:nvGrpSpPr>
          <p:cNvPr id="616" name="Google Shape;616;p41"/>
          <p:cNvGrpSpPr/>
          <p:nvPr/>
        </p:nvGrpSpPr>
        <p:grpSpPr>
          <a:xfrm>
            <a:off x="64825" y="402652"/>
            <a:ext cx="3546900" cy="3482836"/>
            <a:chOff x="0" y="1189989"/>
            <a:chExt cx="3546900" cy="3482836"/>
          </a:xfrm>
        </p:grpSpPr>
        <p:sp>
          <p:nvSpPr>
            <p:cNvPr id="617" name="Google Shape;617;p41"/>
            <p:cNvSpPr/>
            <p:nvPr/>
          </p:nvSpPr>
          <p:spPr>
            <a:xfrm>
              <a:off x="0" y="1189989"/>
              <a:ext cx="3546900" cy="669000"/>
            </a:xfrm>
            <a:prstGeom prst="homePlate">
              <a:avLst>
                <a:gd name="adj" fmla="val 50000"/>
              </a:avLst>
            </a:prstGeom>
            <a:solidFill>
              <a:srgbClr val="5515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800">
                  <a:solidFill>
                    <a:srgbClr val="FFFFFF"/>
                  </a:solidFill>
                  <a:latin typeface="Roboto"/>
                  <a:ea typeface="Roboto"/>
                  <a:cs typeface="Roboto"/>
                  <a:sym typeface="Roboto"/>
                </a:rPr>
                <a:t>1985 - Edgar F. Codd</a:t>
              </a:r>
              <a:endParaRPr sz="1800">
                <a:solidFill>
                  <a:srgbClr val="FFFFFF"/>
                </a:solidFill>
                <a:latin typeface="Roboto"/>
                <a:ea typeface="Roboto"/>
                <a:cs typeface="Roboto"/>
                <a:sym typeface="Roboto"/>
              </a:endParaRPr>
            </a:p>
          </p:txBody>
        </p:sp>
        <p:sp>
          <p:nvSpPr>
            <p:cNvPr id="618" name="Google Shape;618;p41" descr="HOLA" title="D"/>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latin typeface="Times New Roman"/>
                  <a:ea typeface="Times New Roman"/>
                  <a:cs typeface="Times New Roman"/>
                  <a:sym typeface="Times New Roman"/>
                </a:rPr>
                <a:t>Publicó una lista de 12 reglas para definir un sistema de base de datos relacional.</a:t>
              </a:r>
              <a:endParaRPr sz="1200">
                <a:latin typeface="Roboto"/>
                <a:ea typeface="Roboto"/>
                <a:cs typeface="Roboto"/>
                <a:sym typeface="Roboto"/>
              </a:endParaRPr>
            </a:p>
          </p:txBody>
        </p:sp>
      </p:grpSp>
      <p:pic>
        <p:nvPicPr>
          <p:cNvPr id="619" name="Google Shape;619;p41"/>
          <p:cNvPicPr preferRelativeResize="0"/>
          <p:nvPr/>
        </p:nvPicPr>
        <p:blipFill>
          <a:blip r:embed="rId3">
            <a:alphaModFix/>
          </a:blip>
          <a:stretch>
            <a:fillRect/>
          </a:stretch>
        </p:blipFill>
        <p:spPr>
          <a:xfrm>
            <a:off x="6049824" y="3172550"/>
            <a:ext cx="2307750" cy="1728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2"/>
          <p:cNvSpPr txBox="1"/>
          <p:nvPr/>
        </p:nvSpPr>
        <p:spPr>
          <a:xfrm>
            <a:off x="486075" y="401325"/>
            <a:ext cx="5263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Regla 0 La fundación</a:t>
            </a:r>
            <a:endParaRPr sz="3600"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sz="3000">
              <a:solidFill>
                <a:schemeClr val="lt2"/>
              </a:solidFill>
              <a:latin typeface="Impact"/>
              <a:ea typeface="Impact"/>
              <a:cs typeface="Impact"/>
              <a:sym typeface="Impact"/>
            </a:endParaRPr>
          </a:p>
        </p:txBody>
      </p:sp>
      <p:sp>
        <p:nvSpPr>
          <p:cNvPr id="625" name="Google Shape;625;p42"/>
          <p:cNvSpPr txBox="1"/>
          <p:nvPr/>
        </p:nvSpPr>
        <p:spPr>
          <a:xfrm>
            <a:off x="4917175" y="1247225"/>
            <a:ext cx="3919800" cy="22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s" sz="2200">
                <a:latin typeface="Times New Roman"/>
                <a:ea typeface="Times New Roman"/>
                <a:cs typeface="Times New Roman"/>
                <a:sym typeface="Times New Roman"/>
              </a:rPr>
              <a:t>Establece que para que un sistema califique como RDBMS, debe poder administrar la base de datos completamente a través de las capacidades relacionales.</a:t>
            </a:r>
            <a:endParaRPr sz="2200">
              <a:latin typeface="Times New Roman"/>
              <a:ea typeface="Times New Roman"/>
              <a:cs typeface="Times New Roman"/>
              <a:sym typeface="Times New Roman"/>
            </a:endParaRPr>
          </a:p>
          <a:p>
            <a:pPr marL="0" lvl="0" indent="0" algn="l" rtl="0">
              <a:spcBef>
                <a:spcPts val="0"/>
              </a:spcBef>
              <a:spcAft>
                <a:spcPts val="0"/>
              </a:spcAft>
              <a:buNone/>
            </a:pPr>
            <a:endParaRPr>
              <a:latin typeface="Nunito"/>
              <a:ea typeface="Nunito"/>
              <a:cs typeface="Nunito"/>
              <a:sym typeface="Nunito"/>
            </a:endParaRPr>
          </a:p>
        </p:txBody>
      </p:sp>
      <p:pic>
        <p:nvPicPr>
          <p:cNvPr id="626" name="Google Shape;626;p42"/>
          <p:cNvPicPr preferRelativeResize="0"/>
          <p:nvPr/>
        </p:nvPicPr>
        <p:blipFill>
          <a:blip r:embed="rId3">
            <a:alphaModFix/>
          </a:blip>
          <a:stretch>
            <a:fillRect/>
          </a:stretch>
        </p:blipFill>
        <p:spPr>
          <a:xfrm>
            <a:off x="717225" y="1542164"/>
            <a:ext cx="3660773" cy="2059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3"/>
          <p:cNvSpPr txBox="1"/>
          <p:nvPr/>
        </p:nvSpPr>
        <p:spPr>
          <a:xfrm>
            <a:off x="383150" y="358475"/>
            <a:ext cx="7221900" cy="6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Regla 1 Información</a:t>
            </a:r>
            <a:endParaRPr sz="3600"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sz="3600">
              <a:solidFill>
                <a:schemeClr val="lt2"/>
              </a:solidFill>
              <a:latin typeface="Impact"/>
              <a:ea typeface="Impact"/>
              <a:cs typeface="Impact"/>
              <a:sym typeface="Impact"/>
            </a:endParaRPr>
          </a:p>
        </p:txBody>
      </p:sp>
      <p:sp>
        <p:nvSpPr>
          <p:cNvPr id="632" name="Google Shape;632;p43"/>
          <p:cNvSpPr txBox="1"/>
          <p:nvPr/>
        </p:nvSpPr>
        <p:spPr>
          <a:xfrm>
            <a:off x="5499200" y="1380925"/>
            <a:ext cx="3223500" cy="28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200">
                <a:latin typeface="Times New Roman"/>
                <a:ea typeface="Times New Roman"/>
                <a:cs typeface="Times New Roman"/>
                <a:sym typeface="Times New Roman"/>
              </a:rPr>
              <a:t>Toda la información de una base de datos relacional debe estar representada lógicamente como valores en columnas y en renglones dentro de tablas.</a:t>
            </a:r>
            <a:endParaRPr sz="2200">
              <a:latin typeface="Times New Roman"/>
              <a:ea typeface="Times New Roman"/>
              <a:cs typeface="Times New Roman"/>
              <a:sym typeface="Times New Roman"/>
            </a:endParaRPr>
          </a:p>
        </p:txBody>
      </p:sp>
      <p:pic>
        <p:nvPicPr>
          <p:cNvPr id="633" name="Google Shape;633;p43"/>
          <p:cNvPicPr preferRelativeResize="0"/>
          <p:nvPr/>
        </p:nvPicPr>
        <p:blipFill>
          <a:blip r:embed="rId3">
            <a:alphaModFix/>
          </a:blip>
          <a:stretch>
            <a:fillRect/>
          </a:stretch>
        </p:blipFill>
        <p:spPr>
          <a:xfrm>
            <a:off x="447675" y="1380913"/>
            <a:ext cx="4308074" cy="2958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4"/>
          <p:cNvSpPr txBox="1"/>
          <p:nvPr/>
        </p:nvSpPr>
        <p:spPr>
          <a:xfrm>
            <a:off x="511750" y="384200"/>
            <a:ext cx="8157000" cy="87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Regla 2 Acceso garantizado</a:t>
            </a:r>
            <a:endParaRPr sz="3600"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sz="3600">
              <a:solidFill>
                <a:schemeClr val="lt2"/>
              </a:solidFill>
              <a:latin typeface="Impact"/>
              <a:ea typeface="Impact"/>
              <a:cs typeface="Impact"/>
              <a:sym typeface="Impact"/>
            </a:endParaRPr>
          </a:p>
        </p:txBody>
      </p:sp>
      <p:sp>
        <p:nvSpPr>
          <p:cNvPr id="639" name="Google Shape;639;p44"/>
          <p:cNvSpPr txBox="1"/>
          <p:nvPr/>
        </p:nvSpPr>
        <p:spPr>
          <a:xfrm>
            <a:off x="4352350" y="1370275"/>
            <a:ext cx="4176300" cy="26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Se garantiza que todos y cada uno de los datos en una base de datos relacional son accesibles de forma lógica al recurrir a una combinación de nombre de tabla, valor de clave principal y nombre de columna.</a:t>
            </a:r>
            <a:endParaRPr sz="2000">
              <a:latin typeface="Times New Roman"/>
              <a:ea typeface="Times New Roman"/>
              <a:cs typeface="Times New Roman"/>
              <a:sym typeface="Times New Roman"/>
            </a:endParaRPr>
          </a:p>
          <a:p>
            <a:pPr marL="0" lvl="0" indent="0" algn="l" rtl="0">
              <a:spcBef>
                <a:spcPts val="0"/>
              </a:spcBef>
              <a:spcAft>
                <a:spcPts val="0"/>
              </a:spcAft>
              <a:buNone/>
            </a:pPr>
            <a:endParaRPr>
              <a:latin typeface="Nunito"/>
              <a:ea typeface="Nunito"/>
              <a:cs typeface="Nunito"/>
              <a:sym typeface="Nunito"/>
            </a:endParaRPr>
          </a:p>
        </p:txBody>
      </p:sp>
      <p:pic>
        <p:nvPicPr>
          <p:cNvPr id="640" name="Google Shape;640;p44"/>
          <p:cNvPicPr preferRelativeResize="0"/>
          <p:nvPr/>
        </p:nvPicPr>
        <p:blipFill>
          <a:blip r:embed="rId3">
            <a:alphaModFix/>
          </a:blip>
          <a:stretch>
            <a:fillRect/>
          </a:stretch>
        </p:blipFill>
        <p:spPr>
          <a:xfrm>
            <a:off x="280775" y="1608625"/>
            <a:ext cx="3886200" cy="2457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5"/>
          <p:cNvSpPr txBox="1"/>
          <p:nvPr/>
        </p:nvSpPr>
        <p:spPr>
          <a:xfrm>
            <a:off x="0" y="375950"/>
            <a:ext cx="9144000" cy="61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000" b="1">
                <a:solidFill>
                  <a:schemeClr val="lt2"/>
                </a:solidFill>
                <a:latin typeface="Times New Roman"/>
                <a:ea typeface="Times New Roman"/>
                <a:cs typeface="Times New Roman"/>
                <a:sym typeface="Times New Roman"/>
              </a:rPr>
              <a:t>Regla 3  Tratamiento sistemático de los valores 	nulos</a:t>
            </a:r>
            <a:endParaRPr sz="3000"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sz="3000" b="1">
              <a:solidFill>
                <a:schemeClr val="lt2"/>
              </a:solidFill>
              <a:latin typeface="Impact"/>
              <a:ea typeface="Impact"/>
              <a:cs typeface="Impact"/>
              <a:sym typeface="Impact"/>
            </a:endParaRPr>
          </a:p>
        </p:txBody>
      </p:sp>
      <p:sp>
        <p:nvSpPr>
          <p:cNvPr id="646" name="Google Shape;646;p45"/>
          <p:cNvSpPr txBox="1"/>
          <p:nvPr/>
        </p:nvSpPr>
        <p:spPr>
          <a:xfrm>
            <a:off x="329975" y="1549050"/>
            <a:ext cx="4194600" cy="27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rgbClr val="222222"/>
                </a:solidFill>
                <a:highlight>
                  <a:srgbClr val="FFFFFF"/>
                </a:highlight>
                <a:latin typeface="Courier New"/>
                <a:ea typeface="Courier New"/>
                <a:cs typeface="Courier New"/>
                <a:sym typeface="Courier New"/>
              </a:rPr>
              <a:t>null AND null = null</a:t>
            </a:r>
            <a:endParaRPr sz="1800">
              <a:solidFill>
                <a:srgbClr val="22222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800">
              <a:solidFill>
                <a:srgbClr val="22222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s" sz="1800">
                <a:solidFill>
                  <a:srgbClr val="222222"/>
                </a:solidFill>
                <a:highlight>
                  <a:srgbClr val="FFFFFF"/>
                </a:highlight>
                <a:latin typeface="Courier New"/>
                <a:ea typeface="Courier New"/>
                <a:cs typeface="Courier New"/>
                <a:sym typeface="Courier New"/>
              </a:rPr>
              <a:t>Verdadero AND null = null</a:t>
            </a:r>
            <a:endParaRPr sz="1800">
              <a:solidFill>
                <a:srgbClr val="22222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800">
              <a:solidFill>
                <a:srgbClr val="22222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s" sz="1800">
                <a:solidFill>
                  <a:srgbClr val="222222"/>
                </a:solidFill>
                <a:highlight>
                  <a:srgbClr val="FFFFFF"/>
                </a:highlight>
                <a:latin typeface="Courier New"/>
                <a:ea typeface="Courier New"/>
                <a:cs typeface="Courier New"/>
                <a:sym typeface="Courier New"/>
              </a:rPr>
              <a:t>Falso AND null = Falso </a:t>
            </a:r>
            <a:endParaRPr sz="1800">
              <a:solidFill>
                <a:srgbClr val="22222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800">
              <a:solidFill>
                <a:srgbClr val="222222"/>
              </a:solidFill>
              <a:highlight>
                <a:srgbClr val="FFFFFF"/>
              </a:highlight>
              <a:latin typeface="Courier New"/>
              <a:ea typeface="Courier New"/>
              <a:cs typeface="Courier New"/>
              <a:sym typeface="Courier New"/>
            </a:endParaRPr>
          </a:p>
          <a:p>
            <a:pPr marL="0" marR="139700" lvl="0" indent="0" algn="l" rtl="0">
              <a:lnSpc>
                <a:spcPct val="115000"/>
              </a:lnSpc>
              <a:spcBef>
                <a:spcPts val="0"/>
              </a:spcBef>
              <a:spcAft>
                <a:spcPts val="0"/>
              </a:spcAft>
              <a:buNone/>
            </a:pPr>
            <a:r>
              <a:rPr lang="es" sz="1800">
                <a:solidFill>
                  <a:srgbClr val="222222"/>
                </a:solidFill>
                <a:highlight>
                  <a:srgbClr val="FFFFFF"/>
                </a:highlight>
                <a:latin typeface="Courier New"/>
                <a:ea typeface="Courier New"/>
                <a:cs typeface="Courier New"/>
                <a:sym typeface="Courier New"/>
              </a:rPr>
              <a:t>Verdadero OR null = Verdadero, etc.</a:t>
            </a:r>
            <a:endParaRPr sz="1800">
              <a:solidFill>
                <a:srgbClr val="22222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800">
              <a:latin typeface="Nunito"/>
              <a:ea typeface="Nunito"/>
              <a:cs typeface="Nunito"/>
              <a:sym typeface="Nunito"/>
            </a:endParaRPr>
          </a:p>
        </p:txBody>
      </p:sp>
      <p:sp>
        <p:nvSpPr>
          <p:cNvPr id="647" name="Google Shape;647;p45"/>
          <p:cNvSpPr txBox="1"/>
          <p:nvPr/>
        </p:nvSpPr>
        <p:spPr>
          <a:xfrm>
            <a:off x="4796825" y="1378900"/>
            <a:ext cx="4022400" cy="223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700">
              <a:latin typeface="Times New Roman"/>
              <a:ea typeface="Times New Roman"/>
              <a:cs typeface="Times New Roman"/>
              <a:sym typeface="Times New Roman"/>
            </a:endParaRPr>
          </a:p>
          <a:p>
            <a:pPr marL="0" lvl="0" indent="0" algn="l" rtl="0">
              <a:spcBef>
                <a:spcPts val="0"/>
              </a:spcBef>
              <a:spcAft>
                <a:spcPts val="0"/>
              </a:spcAft>
              <a:buNone/>
            </a:pPr>
            <a:r>
              <a:rPr lang="es" sz="1900">
                <a:latin typeface="Times New Roman"/>
                <a:ea typeface="Times New Roman"/>
                <a:cs typeface="Times New Roman"/>
                <a:sym typeface="Times New Roman"/>
              </a:rPr>
              <a:t>Los valores nulos se admiten en DBMS totalmente relacionales para representar información faltante e información no aplicable de manera sistemática, independientemente del tipo de datos.</a:t>
            </a:r>
            <a:endParaRPr sz="1900">
              <a:latin typeface="Times New Roman"/>
              <a:ea typeface="Times New Roman"/>
              <a:cs typeface="Times New Roman"/>
              <a:sym typeface="Times New Roman"/>
            </a:endParaRPr>
          </a:p>
          <a:p>
            <a:pPr marL="0" lvl="0" indent="0" algn="l" rtl="0">
              <a:spcBef>
                <a:spcPts val="0"/>
              </a:spcBef>
              <a:spcAft>
                <a:spcPts val="0"/>
              </a:spcAft>
              <a:buNone/>
            </a:pPr>
            <a:endParaRPr>
              <a:latin typeface="Nunito"/>
              <a:ea typeface="Nunito"/>
              <a:cs typeface="Nunito"/>
              <a:sym typeface="Nunito"/>
            </a:endParaRPr>
          </a:p>
        </p:txBody>
      </p:sp>
      <p:sp>
        <p:nvSpPr>
          <p:cNvPr id="648" name="Google Shape;648;p45"/>
          <p:cNvSpPr txBox="1"/>
          <p:nvPr/>
        </p:nvSpPr>
        <p:spPr>
          <a:xfrm>
            <a:off x="424100" y="4399875"/>
            <a:ext cx="8147400" cy="56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300">
                <a:solidFill>
                  <a:srgbClr val="FF0000"/>
                </a:solidFill>
                <a:latin typeface="Times New Roman"/>
                <a:ea typeface="Times New Roman"/>
                <a:cs typeface="Times New Roman"/>
                <a:sym typeface="Times New Roman"/>
              </a:rPr>
              <a:t>Los valores nulos son distintos de la cadena de caracteres vacía o una cadena de caracteres en blanco y distintos de cero o cualquier otro número.</a:t>
            </a:r>
            <a:endParaRPr sz="1300">
              <a:solidFill>
                <a:srgbClr val="FF0000"/>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6"/>
          <p:cNvSpPr txBox="1"/>
          <p:nvPr/>
        </p:nvSpPr>
        <p:spPr>
          <a:xfrm>
            <a:off x="418050" y="212750"/>
            <a:ext cx="8307900" cy="109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000" b="1">
                <a:solidFill>
                  <a:schemeClr val="lt2"/>
                </a:solidFill>
                <a:latin typeface="Times New Roman"/>
                <a:ea typeface="Times New Roman"/>
                <a:cs typeface="Times New Roman"/>
                <a:sym typeface="Times New Roman"/>
              </a:rPr>
              <a:t>Regla 4 Catálogo dinámico en línea basado en el modelo relacional</a:t>
            </a:r>
            <a:endParaRPr sz="3000" b="1">
              <a:solidFill>
                <a:schemeClr val="lt2"/>
              </a:solidFill>
              <a:latin typeface="Times New Roman"/>
              <a:ea typeface="Times New Roman"/>
              <a:cs typeface="Times New Roman"/>
              <a:sym typeface="Times New Roman"/>
            </a:endParaRPr>
          </a:p>
          <a:p>
            <a:pPr marL="0" lvl="0" indent="0" algn="ctr" rtl="0">
              <a:spcBef>
                <a:spcPts val="0"/>
              </a:spcBef>
              <a:spcAft>
                <a:spcPts val="0"/>
              </a:spcAft>
              <a:buNone/>
            </a:pPr>
            <a:endParaRPr sz="3000">
              <a:solidFill>
                <a:schemeClr val="lt2"/>
              </a:solidFill>
              <a:latin typeface="Impact"/>
              <a:ea typeface="Impact"/>
              <a:cs typeface="Impact"/>
              <a:sym typeface="Impact"/>
            </a:endParaRPr>
          </a:p>
        </p:txBody>
      </p:sp>
      <p:sp>
        <p:nvSpPr>
          <p:cNvPr id="654" name="Google Shape;654;p46"/>
          <p:cNvSpPr txBox="1"/>
          <p:nvPr/>
        </p:nvSpPr>
        <p:spPr>
          <a:xfrm>
            <a:off x="4693925" y="1714500"/>
            <a:ext cx="3874800" cy="283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Times New Roman"/>
                <a:ea typeface="Times New Roman"/>
                <a:cs typeface="Times New Roman"/>
                <a:sym typeface="Times New Roman"/>
              </a:rPr>
              <a:t>El diccionario de la base de datos (metadatos) es la descripción de la estructura de la base de datos completa y debe almacenarse en línea. </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r>
              <a:rPr lang="es" sz="1600">
                <a:latin typeface="Times New Roman"/>
                <a:ea typeface="Times New Roman"/>
                <a:cs typeface="Times New Roman"/>
                <a:sym typeface="Times New Roman"/>
              </a:rPr>
              <a:t>Debe estar regido por las mismas reglas que el resto de la base de datos. </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r>
              <a:rPr lang="es" sz="1600">
                <a:latin typeface="Times New Roman"/>
                <a:ea typeface="Times New Roman"/>
                <a:cs typeface="Times New Roman"/>
                <a:sym typeface="Times New Roman"/>
              </a:rPr>
              <a:t>El mismo lenguaje de consulta debe usarse en el catálogo que se usa para consultar la base de datos.</a:t>
            </a:r>
            <a:endParaRPr sz="1600">
              <a:latin typeface="Times New Roman"/>
              <a:ea typeface="Times New Roman"/>
              <a:cs typeface="Times New Roman"/>
              <a:sym typeface="Times New Roman"/>
            </a:endParaRPr>
          </a:p>
        </p:txBody>
      </p:sp>
      <p:pic>
        <p:nvPicPr>
          <p:cNvPr id="655" name="Google Shape;655;p46"/>
          <p:cNvPicPr preferRelativeResize="0"/>
          <p:nvPr/>
        </p:nvPicPr>
        <p:blipFill>
          <a:blip r:embed="rId3">
            <a:alphaModFix/>
          </a:blip>
          <a:stretch>
            <a:fillRect/>
          </a:stretch>
        </p:blipFill>
        <p:spPr>
          <a:xfrm>
            <a:off x="511750" y="1935011"/>
            <a:ext cx="3723774" cy="1986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7"/>
          <p:cNvSpPr txBox="1"/>
          <p:nvPr/>
        </p:nvSpPr>
        <p:spPr>
          <a:xfrm>
            <a:off x="511750" y="384200"/>
            <a:ext cx="8370300" cy="82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Regla 5 Sublenguaje completo de datos</a:t>
            </a:r>
            <a:endParaRPr sz="3600"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sz="3600">
              <a:solidFill>
                <a:schemeClr val="lt2"/>
              </a:solidFill>
              <a:latin typeface="Impact"/>
              <a:ea typeface="Impact"/>
              <a:cs typeface="Impact"/>
              <a:sym typeface="Impact"/>
            </a:endParaRPr>
          </a:p>
        </p:txBody>
      </p:sp>
      <p:sp>
        <p:nvSpPr>
          <p:cNvPr id="661" name="Google Shape;661;p47"/>
          <p:cNvSpPr txBox="1"/>
          <p:nvPr/>
        </p:nvSpPr>
        <p:spPr>
          <a:xfrm>
            <a:off x="4379275" y="1537925"/>
            <a:ext cx="4323300" cy="302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Times New Roman"/>
                <a:ea typeface="Times New Roman"/>
                <a:cs typeface="Times New Roman"/>
                <a:sym typeface="Times New Roman"/>
              </a:rPr>
              <a:t>Debe soportar un lenguaje bien definido y declarativo, con soporte para definición de datos, definición de vista, manipulación de datos (interactiva y por programa), autorización y administración de transacción.</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r>
              <a:rPr lang="es" sz="1600">
                <a:solidFill>
                  <a:srgbClr val="FF0000"/>
                </a:solidFill>
                <a:latin typeface="Times New Roman"/>
                <a:ea typeface="Times New Roman"/>
                <a:cs typeface="Times New Roman"/>
                <a:sym typeface="Times New Roman"/>
              </a:rPr>
              <a:t>*Si la base de datos permite el acceso a los datos sin el uso de lenguaje, eso es una violación.</a:t>
            </a:r>
            <a:endParaRPr sz="1600">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p:txBody>
      </p:sp>
      <p:pic>
        <p:nvPicPr>
          <p:cNvPr id="662" name="Google Shape;662;p47"/>
          <p:cNvPicPr preferRelativeResize="0"/>
          <p:nvPr/>
        </p:nvPicPr>
        <p:blipFill>
          <a:blip r:embed="rId3">
            <a:alphaModFix/>
          </a:blip>
          <a:stretch>
            <a:fillRect/>
          </a:stretch>
        </p:blipFill>
        <p:spPr>
          <a:xfrm>
            <a:off x="511750" y="1677400"/>
            <a:ext cx="3431300" cy="249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30"/>
          <p:cNvPicPr preferRelativeResize="0"/>
          <p:nvPr/>
        </p:nvPicPr>
        <p:blipFill rotWithShape="1">
          <a:blip r:embed="rId3">
            <a:alphaModFix amt="60000"/>
          </a:blip>
          <a:srcRect l="6551" r="6560"/>
          <a:stretch/>
        </p:blipFill>
        <p:spPr>
          <a:xfrm>
            <a:off x="0" y="0"/>
            <a:ext cx="3512600" cy="5143497"/>
          </a:xfrm>
          <a:prstGeom prst="rect">
            <a:avLst/>
          </a:prstGeom>
          <a:noFill/>
          <a:ln>
            <a:noFill/>
          </a:ln>
        </p:spPr>
      </p:pic>
      <p:sp>
        <p:nvSpPr>
          <p:cNvPr id="537" name="Google Shape;537;p30"/>
          <p:cNvSpPr txBox="1">
            <a:spLocks noGrp="1"/>
          </p:cNvSpPr>
          <p:nvPr>
            <p:ph type="title"/>
          </p:nvPr>
        </p:nvSpPr>
        <p:spPr>
          <a:xfrm>
            <a:off x="311700" y="307825"/>
            <a:ext cx="2631900" cy="43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Perder puntos</a:t>
            </a:r>
            <a:endParaRPr/>
          </a:p>
        </p:txBody>
      </p:sp>
      <p:sp>
        <p:nvSpPr>
          <p:cNvPr id="538" name="Google Shape;538;p30"/>
          <p:cNvSpPr txBox="1">
            <a:spLocks noGrp="1"/>
          </p:cNvSpPr>
          <p:nvPr>
            <p:ph type="body" idx="1"/>
          </p:nvPr>
        </p:nvSpPr>
        <p:spPr>
          <a:xfrm>
            <a:off x="4011825" y="364950"/>
            <a:ext cx="4850400" cy="42597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s" sz="2200"/>
              <a:t>Impuntualidad</a:t>
            </a:r>
            <a:endParaRPr sz="2200"/>
          </a:p>
          <a:p>
            <a:pPr marL="457200" lvl="0" indent="-368300" algn="l" rtl="0">
              <a:spcBef>
                <a:spcPts val="1600"/>
              </a:spcBef>
              <a:spcAft>
                <a:spcPts val="0"/>
              </a:spcAft>
              <a:buSzPts val="2200"/>
              <a:buChar char="●"/>
            </a:pPr>
            <a:r>
              <a:rPr lang="es" sz="2200"/>
              <a:t>Desorden</a:t>
            </a:r>
            <a:endParaRPr sz="2200"/>
          </a:p>
          <a:p>
            <a:pPr marL="457200" lvl="0" indent="-368300" algn="l" rtl="0">
              <a:spcBef>
                <a:spcPts val="1600"/>
              </a:spcBef>
              <a:spcAft>
                <a:spcPts val="0"/>
              </a:spcAft>
              <a:buSzPts val="2200"/>
              <a:buChar char="●"/>
            </a:pPr>
            <a:r>
              <a:rPr lang="es" sz="2200"/>
              <a:t>Burlas</a:t>
            </a:r>
            <a:endParaRPr sz="2200"/>
          </a:p>
          <a:p>
            <a:pPr marL="457200" lvl="0" indent="-368300" algn="l" rtl="0">
              <a:spcBef>
                <a:spcPts val="1600"/>
              </a:spcBef>
              <a:spcAft>
                <a:spcPts val="0"/>
              </a:spcAft>
              <a:buSzPts val="2200"/>
              <a:buChar char="●"/>
            </a:pPr>
            <a:r>
              <a:rPr lang="es" sz="2200"/>
              <a:t>No trabajar en equipo</a:t>
            </a:r>
            <a:endParaRPr sz="2200"/>
          </a:p>
          <a:p>
            <a:pPr marL="914400" lvl="0" indent="0" algn="l" rtl="0">
              <a:spcBef>
                <a:spcPts val="1600"/>
              </a:spcBef>
              <a:spcAft>
                <a:spcPts val="1600"/>
              </a:spcAft>
              <a:buNone/>
            </a:pP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8"/>
          <p:cNvSpPr txBox="1"/>
          <p:nvPr/>
        </p:nvSpPr>
        <p:spPr>
          <a:xfrm>
            <a:off x="511750" y="384200"/>
            <a:ext cx="8248200" cy="8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Regla 6 Actualización de vista</a:t>
            </a:r>
            <a:endParaRPr sz="3600"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sz="3600">
              <a:solidFill>
                <a:schemeClr val="lt2"/>
              </a:solidFill>
              <a:latin typeface="Impact"/>
              <a:ea typeface="Impact"/>
              <a:cs typeface="Impact"/>
              <a:sym typeface="Impact"/>
            </a:endParaRPr>
          </a:p>
        </p:txBody>
      </p:sp>
      <p:pic>
        <p:nvPicPr>
          <p:cNvPr id="668" name="Google Shape;668;p48"/>
          <p:cNvPicPr preferRelativeResize="0"/>
          <p:nvPr/>
        </p:nvPicPr>
        <p:blipFill>
          <a:blip r:embed="rId3">
            <a:alphaModFix/>
          </a:blip>
          <a:stretch>
            <a:fillRect/>
          </a:stretch>
        </p:blipFill>
        <p:spPr>
          <a:xfrm>
            <a:off x="511750" y="1748600"/>
            <a:ext cx="4752950" cy="2376475"/>
          </a:xfrm>
          <a:prstGeom prst="rect">
            <a:avLst/>
          </a:prstGeom>
          <a:noFill/>
          <a:ln>
            <a:noFill/>
          </a:ln>
        </p:spPr>
      </p:pic>
      <p:sp>
        <p:nvSpPr>
          <p:cNvPr id="669" name="Google Shape;669;p48"/>
          <p:cNvSpPr txBox="1"/>
          <p:nvPr/>
        </p:nvSpPr>
        <p:spPr>
          <a:xfrm>
            <a:off x="5961275" y="1848575"/>
            <a:ext cx="2798700" cy="210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200">
                <a:solidFill>
                  <a:srgbClr val="222222"/>
                </a:solidFill>
                <a:highlight>
                  <a:srgbClr val="FFFFFF"/>
                </a:highlight>
                <a:latin typeface="Times New Roman"/>
                <a:ea typeface="Times New Roman"/>
                <a:cs typeface="Times New Roman"/>
                <a:sym typeface="Times New Roman"/>
              </a:rPr>
              <a:t>Todas las vistas que son teóricamente actualizables, deben ser actualizables por el sistema mismo.</a:t>
            </a:r>
            <a:endParaRPr sz="22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9"/>
          <p:cNvSpPr txBox="1"/>
          <p:nvPr/>
        </p:nvSpPr>
        <p:spPr>
          <a:xfrm>
            <a:off x="141600" y="170250"/>
            <a:ext cx="8815200" cy="98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000" b="1">
                <a:solidFill>
                  <a:schemeClr val="lt2"/>
                </a:solidFill>
                <a:latin typeface="Times New Roman"/>
                <a:ea typeface="Times New Roman"/>
                <a:cs typeface="Times New Roman"/>
                <a:sym typeface="Times New Roman"/>
              </a:rPr>
              <a:t>Regla 7 Inserción, actualización y eliminación de alto nivel</a:t>
            </a:r>
            <a:endParaRPr sz="3000" b="1">
              <a:solidFill>
                <a:schemeClr val="lt2"/>
              </a:solidFill>
              <a:latin typeface="Times New Roman"/>
              <a:ea typeface="Times New Roman"/>
              <a:cs typeface="Times New Roman"/>
              <a:sym typeface="Times New Roman"/>
            </a:endParaRPr>
          </a:p>
          <a:p>
            <a:pPr marL="0" lvl="0" indent="0" algn="ctr" rtl="0">
              <a:spcBef>
                <a:spcPts val="0"/>
              </a:spcBef>
              <a:spcAft>
                <a:spcPts val="0"/>
              </a:spcAft>
              <a:buNone/>
            </a:pPr>
            <a:endParaRPr sz="3000">
              <a:solidFill>
                <a:schemeClr val="lt2"/>
              </a:solidFill>
              <a:latin typeface="Impact"/>
              <a:ea typeface="Impact"/>
              <a:cs typeface="Impact"/>
              <a:sym typeface="Impact"/>
            </a:endParaRPr>
          </a:p>
        </p:txBody>
      </p:sp>
      <p:sp>
        <p:nvSpPr>
          <p:cNvPr id="675" name="Google Shape;675;p49"/>
          <p:cNvSpPr txBox="1"/>
          <p:nvPr/>
        </p:nvSpPr>
        <p:spPr>
          <a:xfrm>
            <a:off x="4806750" y="1731825"/>
            <a:ext cx="3654300" cy="206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Times New Roman"/>
                <a:ea typeface="Times New Roman"/>
                <a:cs typeface="Times New Roman"/>
                <a:sym typeface="Times New Roman"/>
              </a:rPr>
              <a:t>La capacidad de manejar una base de datos con operandos simples se aplica no sólo para la recuperación o consulta de datos, sino también para la inserción, actualización y borrado de datos</a:t>
            </a:r>
            <a:endParaRPr sz="1800">
              <a:latin typeface="Times New Roman"/>
              <a:ea typeface="Times New Roman"/>
              <a:cs typeface="Times New Roman"/>
              <a:sym typeface="Times New Roman"/>
            </a:endParaRPr>
          </a:p>
        </p:txBody>
      </p:sp>
      <p:pic>
        <p:nvPicPr>
          <p:cNvPr id="676" name="Google Shape;676;p49"/>
          <p:cNvPicPr preferRelativeResize="0"/>
          <p:nvPr/>
        </p:nvPicPr>
        <p:blipFill>
          <a:blip r:embed="rId3">
            <a:alphaModFix/>
          </a:blip>
          <a:stretch>
            <a:fillRect/>
          </a:stretch>
        </p:blipFill>
        <p:spPr>
          <a:xfrm>
            <a:off x="550725" y="1964762"/>
            <a:ext cx="3857725" cy="1595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0"/>
          <p:cNvSpPr txBox="1"/>
          <p:nvPr/>
        </p:nvSpPr>
        <p:spPr>
          <a:xfrm>
            <a:off x="493500" y="221575"/>
            <a:ext cx="81570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Regla 8 Independencia física de datos</a:t>
            </a:r>
            <a:endParaRPr sz="3600"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sz="3600">
              <a:solidFill>
                <a:schemeClr val="lt2"/>
              </a:solidFill>
              <a:latin typeface="Impact"/>
              <a:ea typeface="Impact"/>
              <a:cs typeface="Impact"/>
              <a:sym typeface="Impact"/>
            </a:endParaRPr>
          </a:p>
        </p:txBody>
      </p:sp>
      <p:sp>
        <p:nvSpPr>
          <p:cNvPr id="682" name="Google Shape;682;p50"/>
          <p:cNvSpPr txBox="1"/>
          <p:nvPr/>
        </p:nvSpPr>
        <p:spPr>
          <a:xfrm>
            <a:off x="4441950" y="2054850"/>
            <a:ext cx="4106700" cy="170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Times New Roman"/>
                <a:ea typeface="Times New Roman"/>
                <a:cs typeface="Times New Roman"/>
                <a:sym typeface="Times New Roman"/>
              </a:rPr>
              <a:t>Los programas de aplicación permanecen lógicamente intactas cuando se realizan cambios en las representaciones de almacenamiento.</a:t>
            </a:r>
            <a:endParaRPr sz="1800">
              <a:latin typeface="Times New Roman"/>
              <a:ea typeface="Times New Roman"/>
              <a:cs typeface="Times New Roman"/>
              <a:sym typeface="Times New Roman"/>
            </a:endParaRPr>
          </a:p>
        </p:txBody>
      </p:sp>
      <p:pic>
        <p:nvPicPr>
          <p:cNvPr id="683" name="Google Shape;683;p50"/>
          <p:cNvPicPr preferRelativeResize="0"/>
          <p:nvPr/>
        </p:nvPicPr>
        <p:blipFill>
          <a:blip r:embed="rId3">
            <a:alphaModFix/>
          </a:blip>
          <a:stretch>
            <a:fillRect/>
          </a:stretch>
        </p:blipFill>
        <p:spPr>
          <a:xfrm>
            <a:off x="758525" y="1292850"/>
            <a:ext cx="3179279" cy="3507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1"/>
          <p:cNvSpPr txBox="1"/>
          <p:nvPr/>
        </p:nvSpPr>
        <p:spPr>
          <a:xfrm>
            <a:off x="640650" y="290225"/>
            <a:ext cx="7862700" cy="8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Regla 9 Independencia lógica de datos</a:t>
            </a:r>
            <a:endParaRPr sz="3600"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sz="3600">
              <a:solidFill>
                <a:schemeClr val="lt2"/>
              </a:solidFill>
              <a:latin typeface="Impact"/>
              <a:ea typeface="Impact"/>
              <a:cs typeface="Impact"/>
              <a:sym typeface="Impact"/>
            </a:endParaRPr>
          </a:p>
        </p:txBody>
      </p:sp>
      <p:sp>
        <p:nvSpPr>
          <p:cNvPr id="689" name="Google Shape;689;p51"/>
          <p:cNvSpPr txBox="1"/>
          <p:nvPr/>
        </p:nvSpPr>
        <p:spPr>
          <a:xfrm>
            <a:off x="4885025" y="1865050"/>
            <a:ext cx="3983100" cy="219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Times New Roman"/>
                <a:ea typeface="Times New Roman"/>
                <a:cs typeface="Times New Roman"/>
                <a:sym typeface="Times New Roman"/>
              </a:rPr>
              <a:t>Los programas de aplicación y las actividades de acceso por terminal deben permanecer lógicamente inalteradas cuando quiera que se hagan cambios (según los permisos asignados) en las tablas de la base de datos.</a:t>
            </a:r>
            <a:endParaRPr sz="1800">
              <a:latin typeface="Times New Roman"/>
              <a:ea typeface="Times New Roman"/>
              <a:cs typeface="Times New Roman"/>
              <a:sym typeface="Times New Roman"/>
            </a:endParaRPr>
          </a:p>
        </p:txBody>
      </p:sp>
      <p:pic>
        <p:nvPicPr>
          <p:cNvPr id="690" name="Google Shape;690;p51"/>
          <p:cNvPicPr preferRelativeResize="0"/>
          <p:nvPr/>
        </p:nvPicPr>
        <p:blipFill>
          <a:blip r:embed="rId3">
            <a:alphaModFix/>
          </a:blip>
          <a:stretch>
            <a:fillRect/>
          </a:stretch>
        </p:blipFill>
        <p:spPr>
          <a:xfrm>
            <a:off x="640650" y="1470488"/>
            <a:ext cx="3806525" cy="33650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2"/>
          <p:cNvSpPr txBox="1"/>
          <p:nvPr/>
        </p:nvSpPr>
        <p:spPr>
          <a:xfrm>
            <a:off x="342000" y="410600"/>
            <a:ext cx="8460000" cy="77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a:solidFill>
                  <a:schemeClr val="lt2"/>
                </a:solidFill>
                <a:latin typeface="Times New Roman"/>
                <a:ea typeface="Times New Roman"/>
                <a:cs typeface="Times New Roman"/>
                <a:sym typeface="Times New Roman"/>
              </a:rPr>
              <a:t>Regla 10 Independencia de integridad</a:t>
            </a:r>
            <a:endParaRPr sz="3600">
              <a:solidFill>
                <a:schemeClr val="lt2"/>
              </a:solidFill>
              <a:latin typeface="Times New Roman"/>
              <a:ea typeface="Times New Roman"/>
              <a:cs typeface="Times New Roman"/>
              <a:sym typeface="Times New Roman"/>
            </a:endParaRPr>
          </a:p>
          <a:p>
            <a:pPr marL="0" lvl="0" indent="0" algn="ctr" rtl="0">
              <a:spcBef>
                <a:spcPts val="0"/>
              </a:spcBef>
              <a:spcAft>
                <a:spcPts val="0"/>
              </a:spcAft>
              <a:buNone/>
            </a:pPr>
            <a:endParaRPr sz="3600">
              <a:solidFill>
                <a:schemeClr val="lt2"/>
              </a:solidFill>
              <a:latin typeface="Impact"/>
              <a:ea typeface="Impact"/>
              <a:cs typeface="Impact"/>
              <a:sym typeface="Impact"/>
            </a:endParaRPr>
          </a:p>
        </p:txBody>
      </p:sp>
      <p:sp>
        <p:nvSpPr>
          <p:cNvPr id="696" name="Google Shape;696;p52"/>
          <p:cNvSpPr txBox="1"/>
          <p:nvPr/>
        </p:nvSpPr>
        <p:spPr>
          <a:xfrm>
            <a:off x="4722600" y="1836175"/>
            <a:ext cx="4079400" cy="203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Times New Roman"/>
                <a:ea typeface="Times New Roman"/>
                <a:cs typeface="Times New Roman"/>
                <a:sym typeface="Times New Roman"/>
              </a:rPr>
              <a:t>Todas las restricciones de integridad deben ser definibles en los datos, y almacenables en el catálogo, no en el programa de aplicación.</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r>
              <a:rPr lang="es" sz="1600">
                <a:latin typeface="Times New Roman"/>
                <a:ea typeface="Times New Roman"/>
                <a:cs typeface="Times New Roman"/>
                <a:sym typeface="Times New Roman"/>
              </a:rPr>
              <a:t>Debe ser posible cambiar tales restricciones cuando sea apropiado sin afectar innecesariamente las aplicaciones existentes.</a:t>
            </a:r>
            <a:endParaRPr sz="1600">
              <a:latin typeface="Times New Roman"/>
              <a:ea typeface="Times New Roman"/>
              <a:cs typeface="Times New Roman"/>
              <a:sym typeface="Times New Roman"/>
            </a:endParaRPr>
          </a:p>
        </p:txBody>
      </p:sp>
      <p:pic>
        <p:nvPicPr>
          <p:cNvPr id="697" name="Google Shape;697;p52"/>
          <p:cNvPicPr preferRelativeResize="0"/>
          <p:nvPr/>
        </p:nvPicPr>
        <p:blipFill>
          <a:blip r:embed="rId3">
            <a:alphaModFix/>
          </a:blip>
          <a:stretch>
            <a:fillRect/>
          </a:stretch>
        </p:blipFill>
        <p:spPr>
          <a:xfrm>
            <a:off x="758525" y="1695124"/>
            <a:ext cx="2853279" cy="27071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3"/>
          <p:cNvSpPr txBox="1"/>
          <p:nvPr/>
        </p:nvSpPr>
        <p:spPr>
          <a:xfrm>
            <a:off x="342000" y="333700"/>
            <a:ext cx="4490100" cy="71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300" b="1">
                <a:solidFill>
                  <a:schemeClr val="lt2"/>
                </a:solidFill>
                <a:latin typeface="Times New Roman"/>
                <a:ea typeface="Times New Roman"/>
                <a:cs typeface="Times New Roman"/>
                <a:sym typeface="Times New Roman"/>
              </a:rPr>
              <a:t>Reglas de la integridad</a:t>
            </a:r>
            <a:endParaRPr sz="3300">
              <a:solidFill>
                <a:schemeClr val="lt2"/>
              </a:solidFill>
              <a:latin typeface="Impact"/>
              <a:ea typeface="Impact"/>
              <a:cs typeface="Impact"/>
              <a:sym typeface="Impact"/>
            </a:endParaRPr>
          </a:p>
        </p:txBody>
      </p:sp>
      <p:sp>
        <p:nvSpPr>
          <p:cNvPr id="703" name="Google Shape;703;p53"/>
          <p:cNvSpPr txBox="1"/>
          <p:nvPr/>
        </p:nvSpPr>
        <p:spPr>
          <a:xfrm>
            <a:off x="469125" y="1250150"/>
            <a:ext cx="4666800" cy="3581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New Roman"/>
              <a:buChar char="●"/>
            </a:pPr>
            <a:r>
              <a:rPr lang="es" sz="1800">
                <a:latin typeface="Times New Roman"/>
                <a:ea typeface="Times New Roman"/>
                <a:cs typeface="Times New Roman"/>
                <a:sym typeface="Times New Roman"/>
              </a:rPr>
              <a:t>Ningún componente de una clave primaria puede tener valores en blanco o nulos (ésta es la norma básica de integridad).</a:t>
            </a:r>
            <a:endParaRPr sz="1800">
              <a:latin typeface="Times New Roman"/>
              <a:ea typeface="Times New Roman"/>
              <a:cs typeface="Times New Roman"/>
              <a:sym typeface="Times New Roman"/>
            </a:endParaRPr>
          </a:p>
          <a:p>
            <a:pPr marL="457200" lvl="0" indent="0" algn="l" rtl="0">
              <a:spcBef>
                <a:spcPts val="0"/>
              </a:spcBef>
              <a:spcAft>
                <a:spcPts val="0"/>
              </a:spcAft>
              <a:buNone/>
            </a:pP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s" sz="1800">
                <a:latin typeface="Times New Roman"/>
                <a:ea typeface="Times New Roman"/>
                <a:cs typeface="Times New Roman"/>
                <a:sym typeface="Times New Roman"/>
              </a:rPr>
              <a:t>Para cada valor de clave foránea deberá existir un valor de clave primaria concordante. La combinación de estas reglas aseguran que haya integridad referencial.</a:t>
            </a:r>
            <a:endParaRPr sz="1800">
              <a:latin typeface="Times New Roman"/>
              <a:ea typeface="Times New Roman"/>
              <a:cs typeface="Times New Roman"/>
              <a:sym typeface="Times New Roman"/>
            </a:endParaRPr>
          </a:p>
          <a:p>
            <a:pPr marL="0" lvl="0" indent="0" algn="l" rtl="0">
              <a:spcBef>
                <a:spcPts val="0"/>
              </a:spcBef>
              <a:spcAft>
                <a:spcPts val="0"/>
              </a:spcAft>
              <a:buNone/>
            </a:pPr>
            <a:endParaRPr>
              <a:latin typeface="Nunito"/>
              <a:ea typeface="Nunito"/>
              <a:cs typeface="Nunito"/>
              <a:sym typeface="Nunito"/>
            </a:endParaRPr>
          </a:p>
        </p:txBody>
      </p:sp>
      <p:pic>
        <p:nvPicPr>
          <p:cNvPr id="704" name="Google Shape;704;p53"/>
          <p:cNvPicPr preferRelativeResize="0"/>
          <p:nvPr/>
        </p:nvPicPr>
        <p:blipFill>
          <a:blip r:embed="rId3">
            <a:alphaModFix/>
          </a:blip>
          <a:stretch>
            <a:fillRect/>
          </a:stretch>
        </p:blipFill>
        <p:spPr>
          <a:xfrm>
            <a:off x="5505500" y="1515337"/>
            <a:ext cx="3158400" cy="2112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4"/>
          <p:cNvSpPr txBox="1"/>
          <p:nvPr/>
        </p:nvSpPr>
        <p:spPr>
          <a:xfrm>
            <a:off x="511750" y="384200"/>
            <a:ext cx="8243700" cy="9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Regla 11 Independencia de distribución</a:t>
            </a:r>
            <a:endParaRPr sz="3600">
              <a:solidFill>
                <a:schemeClr val="lt2"/>
              </a:solidFill>
              <a:latin typeface="Impact"/>
              <a:ea typeface="Impact"/>
              <a:cs typeface="Impact"/>
              <a:sym typeface="Impact"/>
            </a:endParaRPr>
          </a:p>
        </p:txBody>
      </p:sp>
      <p:sp>
        <p:nvSpPr>
          <p:cNvPr id="710" name="Google Shape;710;p54"/>
          <p:cNvSpPr txBox="1"/>
          <p:nvPr/>
        </p:nvSpPr>
        <p:spPr>
          <a:xfrm>
            <a:off x="4967950" y="2287113"/>
            <a:ext cx="3787500" cy="137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Times New Roman"/>
                <a:ea typeface="Times New Roman"/>
                <a:cs typeface="Times New Roman"/>
                <a:sym typeface="Times New Roman"/>
              </a:rPr>
              <a:t>La distribución de partes de la base de datos a varias ubicaciones debería ser invisible para los usuarios de la base de datos. </a:t>
            </a:r>
            <a:endParaRPr sz="1800">
              <a:latin typeface="Times New Roman"/>
              <a:ea typeface="Times New Roman"/>
              <a:cs typeface="Times New Roman"/>
              <a:sym typeface="Times New Roman"/>
            </a:endParaRPr>
          </a:p>
          <a:p>
            <a:pPr marL="0" lvl="0" indent="0" algn="ctr" rtl="0">
              <a:spcBef>
                <a:spcPts val="0"/>
              </a:spcBef>
              <a:spcAft>
                <a:spcPts val="0"/>
              </a:spcAft>
              <a:buNone/>
            </a:pPr>
            <a:endParaRPr sz="1800">
              <a:latin typeface="Times New Roman"/>
              <a:ea typeface="Times New Roman"/>
              <a:cs typeface="Times New Roman"/>
              <a:sym typeface="Times New Roman"/>
            </a:endParaRPr>
          </a:p>
          <a:p>
            <a:pPr marL="0" lvl="0" indent="0" algn="ctr" rtl="0">
              <a:spcBef>
                <a:spcPts val="0"/>
              </a:spcBef>
              <a:spcAft>
                <a:spcPts val="0"/>
              </a:spcAft>
              <a:buNone/>
            </a:pPr>
            <a:endParaRPr sz="1800">
              <a:latin typeface="Times New Roman"/>
              <a:ea typeface="Times New Roman"/>
              <a:cs typeface="Times New Roman"/>
              <a:sym typeface="Times New Roman"/>
            </a:endParaRPr>
          </a:p>
        </p:txBody>
      </p:sp>
      <p:pic>
        <p:nvPicPr>
          <p:cNvPr id="711" name="Google Shape;711;p54"/>
          <p:cNvPicPr preferRelativeResize="0"/>
          <p:nvPr/>
        </p:nvPicPr>
        <p:blipFill>
          <a:blip r:embed="rId3">
            <a:alphaModFix/>
          </a:blip>
          <a:stretch>
            <a:fillRect/>
          </a:stretch>
        </p:blipFill>
        <p:spPr>
          <a:xfrm>
            <a:off x="411875" y="1539563"/>
            <a:ext cx="4307275" cy="2867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5"/>
          <p:cNvSpPr txBox="1"/>
          <p:nvPr/>
        </p:nvSpPr>
        <p:spPr>
          <a:xfrm>
            <a:off x="511750" y="384200"/>
            <a:ext cx="8196600" cy="8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a:solidFill>
                  <a:schemeClr val="lt2"/>
                </a:solidFill>
                <a:latin typeface="Times New Roman"/>
                <a:ea typeface="Times New Roman"/>
                <a:cs typeface="Times New Roman"/>
                <a:sym typeface="Times New Roman"/>
              </a:rPr>
              <a:t>Regla 12 No subversión</a:t>
            </a:r>
            <a:endParaRPr sz="4000">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sz="3000">
              <a:solidFill>
                <a:schemeClr val="lt2"/>
              </a:solidFill>
              <a:latin typeface="Impact"/>
              <a:ea typeface="Impact"/>
              <a:cs typeface="Impact"/>
              <a:sym typeface="Impact"/>
            </a:endParaRPr>
          </a:p>
        </p:txBody>
      </p:sp>
      <p:sp>
        <p:nvSpPr>
          <p:cNvPr id="717" name="Google Shape;717;p55"/>
          <p:cNvSpPr txBox="1"/>
          <p:nvPr/>
        </p:nvSpPr>
        <p:spPr>
          <a:xfrm>
            <a:off x="5041325" y="2058125"/>
            <a:ext cx="3567600" cy="15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000">
                <a:latin typeface="Times New Roman"/>
                <a:ea typeface="Times New Roman"/>
                <a:cs typeface="Times New Roman"/>
                <a:sym typeface="Times New Roman"/>
              </a:rPr>
              <a:t>Si el sistema soporta un acceso de bajo nivel a los datos, no debe haber forma de saltarse las reglas de integridad de la base de datos. </a:t>
            </a:r>
            <a:endParaRPr sz="2000">
              <a:latin typeface="Times New Roman"/>
              <a:ea typeface="Times New Roman"/>
              <a:cs typeface="Times New Roman"/>
              <a:sym typeface="Times New Roman"/>
            </a:endParaRPr>
          </a:p>
        </p:txBody>
      </p:sp>
      <p:pic>
        <p:nvPicPr>
          <p:cNvPr id="718" name="Google Shape;718;p55"/>
          <p:cNvPicPr preferRelativeResize="0"/>
          <p:nvPr/>
        </p:nvPicPr>
        <p:blipFill>
          <a:blip r:embed="rId3">
            <a:alphaModFix/>
          </a:blip>
          <a:stretch>
            <a:fillRect/>
          </a:stretch>
        </p:blipFill>
        <p:spPr>
          <a:xfrm>
            <a:off x="822675" y="1596700"/>
            <a:ext cx="2919276" cy="2919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56"/>
          <p:cNvPicPr preferRelativeResize="0"/>
          <p:nvPr/>
        </p:nvPicPr>
        <p:blipFill rotWithShape="1">
          <a:blip r:embed="rId3">
            <a:alphaModFix/>
          </a:blip>
          <a:srcRect l="6845" r="6836"/>
          <a:stretch/>
        </p:blipFill>
        <p:spPr>
          <a:xfrm>
            <a:off x="3047650" y="0"/>
            <a:ext cx="6096301" cy="5143500"/>
          </a:xfrm>
          <a:prstGeom prst="rect">
            <a:avLst/>
          </a:prstGeom>
          <a:noFill/>
          <a:ln>
            <a:noFill/>
          </a:ln>
        </p:spPr>
      </p:pic>
      <p:sp>
        <p:nvSpPr>
          <p:cNvPr id="724" name="Google Shape;724;p56"/>
          <p:cNvSpPr txBox="1">
            <a:spLocks noGrp="1"/>
          </p:cNvSpPr>
          <p:nvPr>
            <p:ph type="title"/>
          </p:nvPr>
        </p:nvSpPr>
        <p:spPr>
          <a:xfrm>
            <a:off x="233600" y="829550"/>
            <a:ext cx="2566200" cy="89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Actividad 1</a:t>
            </a:r>
            <a:endParaRPr/>
          </a:p>
        </p:txBody>
      </p:sp>
      <p:sp>
        <p:nvSpPr>
          <p:cNvPr id="725" name="Google Shape;725;p56"/>
          <p:cNvSpPr txBox="1">
            <a:spLocks noGrp="1"/>
          </p:cNvSpPr>
          <p:nvPr>
            <p:ph type="body" idx="1"/>
          </p:nvPr>
        </p:nvSpPr>
        <p:spPr>
          <a:xfrm>
            <a:off x="233600" y="1798300"/>
            <a:ext cx="2566200" cy="297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Times New Roman"/>
                <a:ea typeface="Times New Roman"/>
                <a:cs typeface="Times New Roman"/>
                <a:sym typeface="Times New Roman"/>
              </a:rPr>
              <a:t> Realizar un mapa mental sobre las reglas de Codd.</a:t>
            </a:r>
            <a:endParaRPr sz="1600">
              <a:latin typeface="Times New Roman"/>
              <a:ea typeface="Times New Roman"/>
              <a:cs typeface="Times New Roman"/>
              <a:sym typeface="Times New Roman"/>
            </a:endParaRPr>
          </a:p>
          <a:p>
            <a:pPr marL="0" lvl="0" indent="0" algn="l" rtl="0">
              <a:spcBef>
                <a:spcPts val="1600"/>
              </a:spcBef>
              <a:spcAft>
                <a:spcPts val="0"/>
              </a:spcAft>
              <a:buNone/>
            </a:pPr>
            <a:endParaRPr sz="1600">
              <a:latin typeface="Times New Roman"/>
              <a:ea typeface="Times New Roman"/>
              <a:cs typeface="Times New Roman"/>
              <a:sym typeface="Times New Roman"/>
            </a:endParaRPr>
          </a:p>
          <a:p>
            <a:pPr marL="0" lvl="0" indent="0" algn="r" rtl="0">
              <a:spcBef>
                <a:spcPts val="1600"/>
              </a:spcBef>
              <a:spcAft>
                <a:spcPts val="0"/>
              </a:spcAft>
              <a:buNone/>
            </a:pPr>
            <a:r>
              <a:rPr lang="es" sz="1600" b="1">
                <a:latin typeface="Times New Roman"/>
                <a:ea typeface="Times New Roman"/>
                <a:cs typeface="Times New Roman"/>
                <a:sym typeface="Times New Roman"/>
              </a:rPr>
              <a:t>15 minutos</a:t>
            </a:r>
            <a:endParaRPr sz="1600" b="1">
              <a:latin typeface="Times New Roman"/>
              <a:ea typeface="Times New Roman"/>
              <a:cs typeface="Times New Roman"/>
              <a:sym typeface="Times New Roman"/>
            </a:endParaRPr>
          </a:p>
          <a:p>
            <a:pPr marL="0" lvl="0" indent="0" algn="l" rtl="0">
              <a:spcBef>
                <a:spcPts val="1600"/>
              </a:spcBef>
              <a:spcAft>
                <a:spcPts val="1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pic>
        <p:nvPicPr>
          <p:cNvPr id="730" name="Google Shape;730;p57"/>
          <p:cNvPicPr preferRelativeResize="0"/>
          <p:nvPr/>
        </p:nvPicPr>
        <p:blipFill rotWithShape="1">
          <a:blip r:embed="rId3">
            <a:alphaModFix amt="50000"/>
          </a:blip>
          <a:srcRect t="7813" b="7813"/>
          <a:stretch/>
        </p:blipFill>
        <p:spPr>
          <a:xfrm>
            <a:off x="0" y="0"/>
            <a:ext cx="9144003" cy="5143496"/>
          </a:xfrm>
          <a:prstGeom prst="rect">
            <a:avLst/>
          </a:prstGeom>
          <a:noFill/>
          <a:ln>
            <a:noFill/>
          </a:ln>
        </p:spPr>
      </p:pic>
      <p:sp>
        <p:nvSpPr>
          <p:cNvPr id="731" name="Google Shape;731;p57"/>
          <p:cNvSpPr txBox="1">
            <a:spLocks noGrp="1"/>
          </p:cNvSpPr>
          <p:nvPr>
            <p:ph type="ctrTitle"/>
          </p:nvPr>
        </p:nvSpPr>
        <p:spPr>
          <a:xfrm>
            <a:off x="1837575" y="1251525"/>
            <a:ext cx="5445900" cy="26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Llaves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1"/>
          <p:cNvSpPr txBox="1">
            <a:spLocks noGrp="1"/>
          </p:cNvSpPr>
          <p:nvPr>
            <p:ph type="title"/>
          </p:nvPr>
        </p:nvSpPr>
        <p:spPr>
          <a:xfrm>
            <a:off x="1885350" y="1897113"/>
            <a:ext cx="5373300" cy="13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Test en Kahoot!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8"/>
          <p:cNvSpPr txBox="1"/>
          <p:nvPr/>
        </p:nvSpPr>
        <p:spPr>
          <a:xfrm>
            <a:off x="444375" y="263350"/>
            <a:ext cx="7079700" cy="9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¿Para qué nos sirven?</a:t>
            </a:r>
            <a:endParaRPr sz="3000">
              <a:solidFill>
                <a:schemeClr val="lt2"/>
              </a:solidFill>
              <a:latin typeface="Impact"/>
              <a:ea typeface="Impact"/>
              <a:cs typeface="Impact"/>
              <a:sym typeface="Impact"/>
            </a:endParaRPr>
          </a:p>
        </p:txBody>
      </p:sp>
      <p:sp>
        <p:nvSpPr>
          <p:cNvPr id="737" name="Google Shape;737;p58"/>
          <p:cNvSpPr txBox="1"/>
          <p:nvPr/>
        </p:nvSpPr>
        <p:spPr>
          <a:xfrm>
            <a:off x="444375" y="1198050"/>
            <a:ext cx="5546400" cy="27474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Times New Roman"/>
              <a:buChar char="-"/>
            </a:pPr>
            <a:r>
              <a:rPr lang="es" sz="1800">
                <a:latin typeface="Times New Roman"/>
                <a:ea typeface="Times New Roman"/>
                <a:cs typeface="Times New Roman"/>
                <a:sym typeface="Times New Roman"/>
              </a:rPr>
              <a:t>Permiten identificar cierto registro de manera única.</a:t>
            </a:r>
            <a:endParaRPr sz="1800">
              <a:latin typeface="Times New Roman"/>
              <a:ea typeface="Times New Roman"/>
              <a:cs typeface="Times New Roman"/>
              <a:sym typeface="Times New Roman"/>
            </a:endParaRPr>
          </a:p>
          <a:p>
            <a:pPr marL="457200" lvl="0" indent="0" algn="just" rtl="0">
              <a:spcBef>
                <a:spcPts val="0"/>
              </a:spcBef>
              <a:spcAft>
                <a:spcPts val="0"/>
              </a:spcAft>
              <a:buNone/>
            </a:pP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Char char="-"/>
            </a:pPr>
            <a:r>
              <a:rPr lang="es" sz="1800">
                <a:latin typeface="Times New Roman"/>
                <a:ea typeface="Times New Roman"/>
                <a:cs typeface="Times New Roman"/>
                <a:sym typeface="Times New Roman"/>
              </a:rPr>
              <a:t>Se utilizan para establecer las relaciones entre tablas.</a:t>
            </a:r>
            <a:endParaRPr sz="1800">
              <a:latin typeface="Times New Roman"/>
              <a:ea typeface="Times New Roman"/>
              <a:cs typeface="Times New Roman"/>
              <a:sym typeface="Times New Roman"/>
            </a:endParaRPr>
          </a:p>
          <a:p>
            <a:pPr marL="457200" lvl="0" indent="0" algn="just" rtl="0">
              <a:spcBef>
                <a:spcPts val="0"/>
              </a:spcBef>
              <a:spcAft>
                <a:spcPts val="0"/>
              </a:spcAft>
              <a:buNone/>
            </a:pP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Char char="-"/>
            </a:pPr>
            <a:r>
              <a:rPr lang="es" sz="1800">
                <a:latin typeface="Times New Roman"/>
                <a:ea typeface="Times New Roman"/>
                <a:cs typeface="Times New Roman"/>
                <a:sym typeface="Times New Roman"/>
              </a:rPr>
              <a:t>Es una manera rápida y eficiente de buscar datos en una tabla, además de que permiten preservar la integridad de los datos.</a:t>
            </a:r>
            <a:endParaRPr sz="1800">
              <a:latin typeface="Times New Roman"/>
              <a:ea typeface="Times New Roman"/>
              <a:cs typeface="Times New Roman"/>
              <a:sym typeface="Times New Roman"/>
            </a:endParaRPr>
          </a:p>
          <a:p>
            <a:pPr marL="457200" lvl="0" indent="0" algn="just" rtl="0">
              <a:spcBef>
                <a:spcPts val="0"/>
              </a:spcBef>
              <a:spcAft>
                <a:spcPts val="0"/>
              </a:spcAft>
              <a:buNone/>
            </a:pP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Char char="-"/>
            </a:pPr>
            <a:r>
              <a:rPr lang="es" sz="1800">
                <a:latin typeface="Times New Roman"/>
                <a:ea typeface="Times New Roman"/>
                <a:cs typeface="Times New Roman"/>
                <a:sym typeface="Times New Roman"/>
              </a:rPr>
              <a:t>No permite valores nulos.</a:t>
            </a:r>
            <a:endParaRPr sz="1800">
              <a:latin typeface="Times New Roman"/>
              <a:ea typeface="Times New Roman"/>
              <a:cs typeface="Times New Roman"/>
              <a:sym typeface="Times New Roman"/>
            </a:endParaRPr>
          </a:p>
          <a:p>
            <a:pPr marL="457200" lvl="0" indent="0" algn="just" rtl="0">
              <a:spcBef>
                <a:spcPts val="0"/>
              </a:spcBef>
              <a:spcAft>
                <a:spcPts val="0"/>
              </a:spcAft>
              <a:buNone/>
            </a:pP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Times New Roman"/>
              <a:buChar char="-"/>
            </a:pPr>
            <a:r>
              <a:rPr lang="es" sz="1800">
                <a:latin typeface="Times New Roman"/>
                <a:ea typeface="Times New Roman"/>
                <a:cs typeface="Times New Roman"/>
                <a:sym typeface="Times New Roman"/>
              </a:rPr>
              <a:t>Debe contener valores únicos.</a:t>
            </a:r>
            <a:endParaRPr sz="1800">
              <a:latin typeface="Times New Roman"/>
              <a:ea typeface="Times New Roman"/>
              <a:cs typeface="Times New Roman"/>
              <a:sym typeface="Times New Roman"/>
            </a:endParaRPr>
          </a:p>
        </p:txBody>
      </p:sp>
      <p:pic>
        <p:nvPicPr>
          <p:cNvPr id="738" name="Google Shape;738;p58"/>
          <p:cNvPicPr preferRelativeResize="0"/>
          <p:nvPr/>
        </p:nvPicPr>
        <p:blipFill>
          <a:blip r:embed="rId3">
            <a:alphaModFix/>
          </a:blip>
          <a:stretch>
            <a:fillRect/>
          </a:stretch>
        </p:blipFill>
        <p:spPr>
          <a:xfrm>
            <a:off x="5846550" y="624275"/>
            <a:ext cx="3131625" cy="3131625"/>
          </a:xfrm>
          <a:prstGeom prst="rect">
            <a:avLst/>
          </a:prstGeom>
          <a:noFill/>
          <a:ln>
            <a:noFill/>
          </a:ln>
        </p:spPr>
      </p:pic>
      <p:sp>
        <p:nvSpPr>
          <p:cNvPr id="739" name="Google Shape;739;p58"/>
          <p:cNvSpPr txBox="1"/>
          <p:nvPr/>
        </p:nvSpPr>
        <p:spPr>
          <a:xfrm>
            <a:off x="5846513" y="3141925"/>
            <a:ext cx="3131700" cy="5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000" b="1">
                <a:solidFill>
                  <a:schemeClr val="lt2"/>
                </a:solidFill>
                <a:latin typeface="Times New Roman"/>
                <a:ea typeface="Times New Roman"/>
                <a:cs typeface="Times New Roman"/>
                <a:sym typeface="Times New Roman"/>
              </a:rPr>
              <a:t>claves candidatas</a:t>
            </a:r>
            <a:endParaRPr sz="3000">
              <a:solidFill>
                <a:schemeClr val="lt2"/>
              </a:solidFill>
              <a:latin typeface="Impact"/>
              <a:ea typeface="Impact"/>
              <a:cs typeface="Impact"/>
              <a:sym typeface="Impac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9"/>
          <p:cNvSpPr txBox="1">
            <a:spLocks noGrp="1"/>
          </p:cNvSpPr>
          <p:nvPr>
            <p:ph type="title"/>
          </p:nvPr>
        </p:nvSpPr>
        <p:spPr>
          <a:xfrm>
            <a:off x="348300" y="428200"/>
            <a:ext cx="2351400" cy="43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Primarias (PK)</a:t>
            </a:r>
            <a:endParaRPr/>
          </a:p>
        </p:txBody>
      </p:sp>
      <p:sp>
        <p:nvSpPr>
          <p:cNvPr id="745" name="Google Shape;745;p59"/>
          <p:cNvSpPr txBox="1">
            <a:spLocks noGrp="1"/>
          </p:cNvSpPr>
          <p:nvPr>
            <p:ph type="body" idx="1"/>
          </p:nvPr>
        </p:nvSpPr>
        <p:spPr>
          <a:xfrm>
            <a:off x="3539325" y="593900"/>
            <a:ext cx="5090400" cy="40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Este tipo de clave sirve para identificar de manera única a los registros de una tabla a través de toda la estructura de la base de datos.</a:t>
            </a:r>
            <a:endParaRPr/>
          </a:p>
          <a:p>
            <a:pPr marL="0" lvl="0" indent="0" algn="l" rtl="0">
              <a:spcBef>
                <a:spcPts val="1600"/>
              </a:spcBef>
              <a:spcAft>
                <a:spcPts val="0"/>
              </a:spcAft>
              <a:buNone/>
            </a:pPr>
            <a:r>
              <a:rPr lang="es"/>
              <a:t>Está basada en un concepto conocido como determinación.</a:t>
            </a:r>
            <a:endParaRPr/>
          </a:p>
          <a:p>
            <a:pPr marL="0" lvl="0" indent="0" algn="ctr" rtl="0">
              <a:spcBef>
                <a:spcPts val="1600"/>
              </a:spcBef>
              <a:spcAft>
                <a:spcPts val="0"/>
              </a:spcAft>
              <a:buNone/>
            </a:pPr>
            <a:r>
              <a:rPr lang="es" b="1"/>
              <a:t>“A determina a B”</a:t>
            </a:r>
            <a:endParaRPr b="1"/>
          </a:p>
          <a:p>
            <a:pPr marL="0" lvl="0" indent="0" algn="l" rtl="0">
              <a:spcBef>
                <a:spcPts val="1600"/>
              </a:spcBef>
              <a:spcAft>
                <a:spcPts val="0"/>
              </a:spcAft>
              <a:buNone/>
            </a:pPr>
            <a:r>
              <a:rPr lang="es" b="1"/>
              <a:t>Si se conoce el valor del atributo A, se puede buscar el valor del atributo B.</a:t>
            </a:r>
            <a:endParaRPr b="1"/>
          </a:p>
          <a:p>
            <a:pPr marL="0" lvl="0" indent="0" algn="l" rtl="0">
              <a:spcBef>
                <a:spcPts val="1600"/>
              </a:spcBef>
              <a:spcAft>
                <a:spcPts val="0"/>
              </a:spcAft>
              <a:buNone/>
            </a:pPr>
            <a:endParaRPr/>
          </a:p>
          <a:p>
            <a:pPr marL="0" lvl="0" indent="0" algn="l" rtl="0">
              <a:spcBef>
                <a:spcPts val="1600"/>
              </a:spcBef>
              <a:spcAft>
                <a:spcPts val="0"/>
              </a:spcAft>
              <a:buNone/>
            </a:pPr>
            <a:r>
              <a:rPr lang="es">
                <a:solidFill>
                  <a:srgbClr val="FF0000"/>
                </a:solidFill>
              </a:rPr>
              <a:t>*Deben ser únicas y no nulas, de manera que garanticen que una fila de una tabla pueda ser siempre referenciada a través de su clave primaria.</a:t>
            </a:r>
            <a:endParaRPr>
              <a:solidFill>
                <a:srgbClr val="FF0000"/>
              </a:solidFill>
            </a:endParaRPr>
          </a:p>
          <a:p>
            <a:pPr marL="457200" lvl="0" indent="0" algn="l" rtl="0">
              <a:spcBef>
                <a:spcPts val="1600"/>
              </a:spcBef>
              <a:spcAft>
                <a:spcPts val="160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60"/>
          <p:cNvPicPr preferRelativeResize="0"/>
          <p:nvPr/>
        </p:nvPicPr>
        <p:blipFill>
          <a:blip r:embed="rId3">
            <a:alphaModFix/>
          </a:blip>
          <a:stretch>
            <a:fillRect/>
          </a:stretch>
        </p:blipFill>
        <p:spPr>
          <a:xfrm>
            <a:off x="219550" y="259825"/>
            <a:ext cx="3993975" cy="1526300"/>
          </a:xfrm>
          <a:prstGeom prst="rect">
            <a:avLst/>
          </a:prstGeom>
          <a:noFill/>
          <a:ln>
            <a:noFill/>
          </a:ln>
        </p:spPr>
      </p:pic>
      <p:pic>
        <p:nvPicPr>
          <p:cNvPr id="751" name="Google Shape;751;p60"/>
          <p:cNvPicPr preferRelativeResize="0"/>
          <p:nvPr/>
        </p:nvPicPr>
        <p:blipFill>
          <a:blip r:embed="rId4">
            <a:alphaModFix/>
          </a:blip>
          <a:stretch>
            <a:fillRect/>
          </a:stretch>
        </p:blipFill>
        <p:spPr>
          <a:xfrm>
            <a:off x="4365925" y="259825"/>
            <a:ext cx="4625674" cy="2419350"/>
          </a:xfrm>
          <a:prstGeom prst="rect">
            <a:avLst/>
          </a:prstGeom>
          <a:noFill/>
          <a:ln>
            <a:noFill/>
          </a:ln>
        </p:spPr>
      </p:pic>
      <p:pic>
        <p:nvPicPr>
          <p:cNvPr id="752" name="Google Shape;752;p60"/>
          <p:cNvPicPr preferRelativeResize="0"/>
          <p:nvPr/>
        </p:nvPicPr>
        <p:blipFill rotWithShape="1">
          <a:blip r:embed="rId5">
            <a:alphaModFix/>
          </a:blip>
          <a:srcRect r="3966" b="7680"/>
          <a:stretch/>
        </p:blipFill>
        <p:spPr>
          <a:xfrm>
            <a:off x="219550" y="2227150"/>
            <a:ext cx="3899100" cy="2607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61"/>
          <p:cNvSpPr txBox="1">
            <a:spLocks noGrp="1"/>
          </p:cNvSpPr>
          <p:nvPr>
            <p:ph type="ctrTitle" idx="4294967295"/>
          </p:nvPr>
        </p:nvSpPr>
        <p:spPr>
          <a:xfrm>
            <a:off x="450600" y="1144750"/>
            <a:ext cx="4286400" cy="179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CREATE TABLE Customer (</a:t>
            </a:r>
            <a:endParaRPr sz="24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SID int(5) </a:t>
            </a:r>
            <a:r>
              <a:rPr lang="es" sz="2400" b="0">
                <a:solidFill>
                  <a:srgbClr val="EA9999"/>
                </a:solidFill>
                <a:latin typeface="Times New Roman"/>
                <a:ea typeface="Times New Roman"/>
                <a:cs typeface="Times New Roman"/>
                <a:sym typeface="Times New Roman"/>
              </a:rPr>
              <a:t>PRIMARY KEY</a:t>
            </a:r>
            <a:r>
              <a:rPr lang="es" sz="2400" b="0">
                <a:solidFill>
                  <a:srgbClr val="434343"/>
                </a:solidFill>
                <a:latin typeface="Times New Roman"/>
                <a:ea typeface="Times New Roman"/>
                <a:cs typeface="Times New Roman"/>
                <a:sym typeface="Times New Roman"/>
              </a:rPr>
              <a:t>, </a:t>
            </a:r>
            <a:endParaRPr sz="24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Last_Name varchar(30), </a:t>
            </a:r>
            <a:endParaRPr sz="24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First_Name varchar(30));</a:t>
            </a:r>
            <a:endParaRPr sz="2400" b="0">
              <a:solidFill>
                <a:srgbClr val="434343"/>
              </a:solidFill>
              <a:latin typeface="Times New Roman"/>
              <a:ea typeface="Times New Roman"/>
              <a:cs typeface="Times New Roman"/>
              <a:sym typeface="Times New Roman"/>
            </a:endParaRPr>
          </a:p>
        </p:txBody>
      </p:sp>
      <p:sp>
        <p:nvSpPr>
          <p:cNvPr id="758" name="Google Shape;758;p61"/>
          <p:cNvSpPr txBox="1">
            <a:spLocks noGrp="1"/>
          </p:cNvSpPr>
          <p:nvPr>
            <p:ph type="ctrTitle" idx="4294967295"/>
          </p:nvPr>
        </p:nvSpPr>
        <p:spPr>
          <a:xfrm>
            <a:off x="564750" y="263900"/>
            <a:ext cx="4058100" cy="78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2"/>
                </a:solidFill>
              </a:rPr>
              <a:t>Creación en la tabla</a:t>
            </a:r>
            <a:endParaRPr>
              <a:solidFill>
                <a:schemeClr val="lt2"/>
              </a:solidFill>
            </a:endParaRPr>
          </a:p>
        </p:txBody>
      </p:sp>
      <p:pic>
        <p:nvPicPr>
          <p:cNvPr id="759" name="Google Shape;759;p61"/>
          <p:cNvPicPr preferRelativeResize="0"/>
          <p:nvPr/>
        </p:nvPicPr>
        <p:blipFill>
          <a:blip r:embed="rId3">
            <a:alphaModFix/>
          </a:blip>
          <a:stretch>
            <a:fillRect/>
          </a:stretch>
        </p:blipFill>
        <p:spPr>
          <a:xfrm>
            <a:off x="992625" y="2992100"/>
            <a:ext cx="2466975" cy="1847850"/>
          </a:xfrm>
          <a:prstGeom prst="rect">
            <a:avLst/>
          </a:prstGeom>
          <a:noFill/>
          <a:ln>
            <a:noFill/>
          </a:ln>
        </p:spPr>
      </p:pic>
      <p:sp>
        <p:nvSpPr>
          <p:cNvPr id="760" name="Google Shape;760;p61"/>
          <p:cNvSpPr txBox="1">
            <a:spLocks noGrp="1"/>
          </p:cNvSpPr>
          <p:nvPr>
            <p:ph type="ctrTitle" idx="4294967295"/>
          </p:nvPr>
        </p:nvSpPr>
        <p:spPr>
          <a:xfrm>
            <a:off x="4772575" y="2785650"/>
            <a:ext cx="4058100" cy="214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CREATE TABLE Customer (</a:t>
            </a:r>
            <a:endParaRPr sz="24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SID int(5), </a:t>
            </a:r>
            <a:endParaRPr sz="24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Last_Name varchar(30), </a:t>
            </a:r>
            <a:endParaRPr sz="24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First_Name varchar(30), </a:t>
            </a:r>
            <a:endParaRPr sz="24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r>
              <a:rPr lang="es" sz="2400" b="0">
                <a:solidFill>
                  <a:srgbClr val="EA9999"/>
                </a:solidFill>
                <a:latin typeface="Times New Roman"/>
                <a:ea typeface="Times New Roman"/>
                <a:cs typeface="Times New Roman"/>
                <a:sym typeface="Times New Roman"/>
              </a:rPr>
              <a:t>PRIMARY KEY</a:t>
            </a:r>
            <a:r>
              <a:rPr lang="es" sz="2400" b="0">
                <a:solidFill>
                  <a:srgbClr val="434343"/>
                </a:solidFill>
                <a:latin typeface="Times New Roman"/>
                <a:ea typeface="Times New Roman"/>
                <a:cs typeface="Times New Roman"/>
                <a:sym typeface="Times New Roman"/>
              </a:rPr>
              <a:t> (SID));</a:t>
            </a:r>
            <a:endParaRPr sz="2400" b="0">
              <a:solidFill>
                <a:srgbClr val="434343"/>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2"/>
          <p:cNvSpPr txBox="1">
            <a:spLocks noGrp="1"/>
          </p:cNvSpPr>
          <p:nvPr>
            <p:ph type="ctrTitle" idx="4294967295"/>
          </p:nvPr>
        </p:nvSpPr>
        <p:spPr>
          <a:xfrm>
            <a:off x="573925" y="1247500"/>
            <a:ext cx="3862800" cy="168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CREATE TABLE Customer (</a:t>
            </a:r>
            <a:endParaRPr sz="24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SID int(5), </a:t>
            </a:r>
            <a:endParaRPr sz="24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Last_Name varchar(30), </a:t>
            </a:r>
            <a:endParaRPr sz="2400" b="0">
              <a:solidFill>
                <a:srgbClr val="434343"/>
              </a:solidFill>
              <a:latin typeface="Times New Roman"/>
              <a:ea typeface="Times New Roman"/>
              <a:cs typeface="Times New Roman"/>
              <a:sym typeface="Times New Roman"/>
            </a:endParaRPr>
          </a:p>
          <a:p>
            <a:pPr marL="457200" lvl="0" indent="0" algn="l" rtl="0">
              <a:spcBef>
                <a:spcPts val="0"/>
              </a:spcBef>
              <a:spcAft>
                <a:spcPts val="0"/>
              </a:spcAft>
              <a:buNone/>
            </a:pPr>
            <a:r>
              <a:rPr lang="es" sz="2400" b="0">
                <a:solidFill>
                  <a:srgbClr val="434343"/>
                </a:solidFill>
                <a:latin typeface="Times New Roman"/>
                <a:ea typeface="Times New Roman"/>
                <a:cs typeface="Times New Roman"/>
                <a:sym typeface="Times New Roman"/>
              </a:rPr>
              <a:t>First_Name varchar(30));</a:t>
            </a:r>
            <a:endParaRPr sz="2400" b="0">
              <a:solidFill>
                <a:srgbClr val="434343"/>
              </a:solidFill>
              <a:latin typeface="Times New Roman"/>
              <a:ea typeface="Times New Roman"/>
              <a:cs typeface="Times New Roman"/>
              <a:sym typeface="Times New Roman"/>
            </a:endParaRPr>
          </a:p>
        </p:txBody>
      </p:sp>
      <p:sp>
        <p:nvSpPr>
          <p:cNvPr id="766" name="Google Shape;766;p62"/>
          <p:cNvSpPr txBox="1"/>
          <p:nvPr/>
        </p:nvSpPr>
        <p:spPr>
          <a:xfrm>
            <a:off x="549000" y="3261300"/>
            <a:ext cx="8046000" cy="12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b="1">
                <a:solidFill>
                  <a:srgbClr val="A64D79"/>
                </a:solidFill>
                <a:latin typeface="Nunito"/>
                <a:ea typeface="Nunito"/>
                <a:cs typeface="Nunito"/>
                <a:sym typeface="Nunito"/>
              </a:rPr>
              <a:t>ALTER TABLE </a:t>
            </a:r>
            <a:r>
              <a:rPr lang="es" sz="2000" b="1">
                <a:solidFill>
                  <a:srgbClr val="FF9900"/>
                </a:solidFill>
                <a:latin typeface="Nunito"/>
                <a:ea typeface="Nunito"/>
                <a:cs typeface="Nunito"/>
                <a:sym typeface="Nunito"/>
              </a:rPr>
              <a:t>&lt;nombretabla&gt;</a:t>
            </a:r>
            <a:r>
              <a:rPr lang="es" sz="2000">
                <a:latin typeface="Nunito"/>
                <a:ea typeface="Nunito"/>
                <a:cs typeface="Nunito"/>
                <a:sym typeface="Nunito"/>
              </a:rPr>
              <a:t> </a:t>
            </a:r>
            <a:r>
              <a:rPr lang="es" sz="2000" b="1">
                <a:solidFill>
                  <a:srgbClr val="A64D79"/>
                </a:solidFill>
                <a:latin typeface="Nunito"/>
                <a:ea typeface="Nunito"/>
                <a:cs typeface="Nunito"/>
                <a:sym typeface="Nunito"/>
              </a:rPr>
              <a:t>ADD </a:t>
            </a:r>
            <a:r>
              <a:rPr lang="es" sz="2000" b="1">
                <a:latin typeface="Nunito"/>
                <a:ea typeface="Nunito"/>
                <a:cs typeface="Nunito"/>
                <a:sym typeface="Nunito"/>
              </a:rPr>
              <a:t> </a:t>
            </a:r>
            <a:r>
              <a:rPr lang="es" sz="2000" b="1">
                <a:solidFill>
                  <a:srgbClr val="3C78D8"/>
                </a:solidFill>
                <a:latin typeface="Nunito"/>
                <a:ea typeface="Nunito"/>
                <a:cs typeface="Nunito"/>
                <a:sym typeface="Nunito"/>
              </a:rPr>
              <a:t>PRIMARY KEY </a:t>
            </a:r>
            <a:r>
              <a:rPr lang="es" sz="2000" b="1">
                <a:latin typeface="Nunito"/>
                <a:ea typeface="Nunito"/>
                <a:cs typeface="Nunito"/>
                <a:sym typeface="Nunito"/>
              </a:rPr>
              <a:t>(</a:t>
            </a:r>
            <a:r>
              <a:rPr lang="es" sz="2000" b="1">
                <a:solidFill>
                  <a:srgbClr val="6AA84F"/>
                </a:solidFill>
                <a:latin typeface="Nunito"/>
                <a:ea typeface="Nunito"/>
                <a:cs typeface="Nunito"/>
                <a:sym typeface="Nunito"/>
              </a:rPr>
              <a:t>atributo</a:t>
            </a:r>
            <a:r>
              <a:rPr lang="es" sz="2000" b="1">
                <a:latin typeface="Nunito"/>
                <a:ea typeface="Nunito"/>
                <a:cs typeface="Nunito"/>
                <a:sym typeface="Nunito"/>
              </a:rPr>
              <a:t>);</a:t>
            </a:r>
            <a:endParaRPr sz="2000" b="1">
              <a:latin typeface="Nunito"/>
              <a:ea typeface="Nunito"/>
              <a:cs typeface="Nunito"/>
              <a:sym typeface="Nunito"/>
            </a:endParaRPr>
          </a:p>
          <a:p>
            <a:pPr marL="0" lvl="0" indent="0" algn="l" rtl="0">
              <a:spcBef>
                <a:spcPts val="0"/>
              </a:spcBef>
              <a:spcAft>
                <a:spcPts val="0"/>
              </a:spcAft>
              <a:buNone/>
            </a:pPr>
            <a:endParaRPr sz="2000" b="1">
              <a:latin typeface="Nunito"/>
              <a:ea typeface="Nunito"/>
              <a:cs typeface="Nunito"/>
              <a:sym typeface="Nunito"/>
            </a:endParaRPr>
          </a:p>
          <a:p>
            <a:pPr marL="0" marR="0" lvl="0" indent="0" algn="l" rtl="0">
              <a:lnSpc>
                <a:spcPct val="100000"/>
              </a:lnSpc>
              <a:spcBef>
                <a:spcPts val="0"/>
              </a:spcBef>
              <a:spcAft>
                <a:spcPts val="0"/>
              </a:spcAft>
              <a:buNone/>
            </a:pPr>
            <a:r>
              <a:rPr lang="es" sz="2400">
                <a:latin typeface="Times New Roman"/>
                <a:ea typeface="Times New Roman"/>
                <a:cs typeface="Times New Roman"/>
                <a:sym typeface="Times New Roman"/>
              </a:rPr>
              <a:t>ALTER TABLE Customer ADD </a:t>
            </a:r>
            <a:r>
              <a:rPr lang="es" sz="2400">
                <a:solidFill>
                  <a:srgbClr val="EA9999"/>
                </a:solidFill>
                <a:latin typeface="Times New Roman"/>
                <a:ea typeface="Times New Roman"/>
                <a:cs typeface="Times New Roman"/>
                <a:sym typeface="Times New Roman"/>
              </a:rPr>
              <a:t>PRIMARY KEY</a:t>
            </a:r>
            <a:r>
              <a:rPr lang="es" sz="2400">
                <a:latin typeface="Times New Roman"/>
                <a:ea typeface="Times New Roman"/>
                <a:cs typeface="Times New Roman"/>
                <a:sym typeface="Times New Roman"/>
              </a:rPr>
              <a:t> (SID)</a:t>
            </a:r>
            <a:r>
              <a:rPr lang="e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b="1">
              <a:solidFill>
                <a:schemeClr val="accent2"/>
              </a:solidFill>
              <a:latin typeface="Verdana"/>
              <a:ea typeface="Verdana"/>
              <a:cs typeface="Verdana"/>
              <a:sym typeface="Verdana"/>
            </a:endParaRPr>
          </a:p>
        </p:txBody>
      </p:sp>
      <p:sp>
        <p:nvSpPr>
          <p:cNvPr id="767" name="Google Shape;767;p62"/>
          <p:cNvSpPr txBox="1">
            <a:spLocks noGrp="1"/>
          </p:cNvSpPr>
          <p:nvPr>
            <p:ph type="ctrTitle" idx="4294967295"/>
          </p:nvPr>
        </p:nvSpPr>
        <p:spPr>
          <a:xfrm>
            <a:off x="647475" y="399500"/>
            <a:ext cx="5801100" cy="7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2"/>
                </a:solidFill>
              </a:rPr>
              <a:t>Después de crear la tabla</a:t>
            </a:r>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63"/>
          <p:cNvSpPr txBox="1">
            <a:spLocks noGrp="1"/>
          </p:cNvSpPr>
          <p:nvPr>
            <p:ph type="title"/>
          </p:nvPr>
        </p:nvSpPr>
        <p:spPr>
          <a:xfrm>
            <a:off x="348300" y="428200"/>
            <a:ext cx="2351400" cy="43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Foráneas (FK)</a:t>
            </a:r>
            <a:endParaRPr/>
          </a:p>
        </p:txBody>
      </p:sp>
      <p:sp>
        <p:nvSpPr>
          <p:cNvPr id="773" name="Google Shape;773;p63"/>
          <p:cNvSpPr txBox="1">
            <a:spLocks noGrp="1"/>
          </p:cNvSpPr>
          <p:nvPr>
            <p:ph type="body" idx="1"/>
          </p:nvPr>
        </p:nvSpPr>
        <p:spPr>
          <a:xfrm>
            <a:off x="3539325" y="593900"/>
            <a:ext cx="5090400" cy="40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Es simplemente un campo en una tabla que se corresponde con la clave primaria de otra tabla.</a:t>
            </a:r>
            <a:endParaRPr/>
          </a:p>
          <a:p>
            <a:pPr marL="0" lvl="0" indent="0" algn="l" rtl="0">
              <a:spcBef>
                <a:spcPts val="1600"/>
              </a:spcBef>
              <a:spcAft>
                <a:spcPts val="0"/>
              </a:spcAft>
              <a:buNone/>
            </a:pPr>
            <a:endParaRPr/>
          </a:p>
          <a:p>
            <a:pPr marL="457200" lvl="0" indent="-317500" algn="l" rtl="0">
              <a:spcBef>
                <a:spcPts val="1600"/>
              </a:spcBef>
              <a:spcAft>
                <a:spcPts val="0"/>
              </a:spcAft>
              <a:buSzPts val="1400"/>
              <a:buChar char="-"/>
            </a:pPr>
            <a:r>
              <a:rPr lang="es"/>
              <a:t>Se utilizan para unir tablas. (Favoreciendo la mínima repetición de información)</a:t>
            </a:r>
            <a:endParaRPr/>
          </a:p>
          <a:p>
            <a:pPr marL="457200" lvl="0" indent="-317500" algn="l" rtl="0">
              <a:spcBef>
                <a:spcPts val="1600"/>
              </a:spcBef>
              <a:spcAft>
                <a:spcPts val="0"/>
              </a:spcAft>
              <a:buSzPts val="1400"/>
              <a:buChar char="-"/>
            </a:pPr>
            <a:r>
              <a:rPr lang="es"/>
              <a:t>Es importante elegir nombres para las claves primarias y foráneas de modo que la relación sea aparente.</a:t>
            </a:r>
            <a:endParaRPr/>
          </a:p>
          <a:p>
            <a:pPr marL="457200" lvl="0" indent="0" algn="l" rtl="0">
              <a:spcBef>
                <a:spcPts val="1600"/>
              </a:spcBef>
              <a:spcAft>
                <a:spcPts val="0"/>
              </a:spcAft>
              <a:buNone/>
            </a:pPr>
            <a:endParaRPr/>
          </a:p>
          <a:p>
            <a:pPr marL="0" marR="0" lvl="0" indent="0" algn="l" rtl="0">
              <a:spcBef>
                <a:spcPts val="1600"/>
              </a:spcBef>
              <a:spcAft>
                <a:spcPts val="0"/>
              </a:spcAft>
              <a:buNone/>
            </a:pPr>
            <a:r>
              <a:rPr lang="es"/>
              <a:t>Las claves foráneas tienen que ver precisamente con la </a:t>
            </a:r>
            <a:r>
              <a:rPr lang="es" b="1" u="sng"/>
              <a:t>integridad referencial</a:t>
            </a:r>
            <a:r>
              <a:rPr lang="es"/>
              <a:t>, lo que significa que si una clave foránea contiene un valor, ese valor se refiere a un registro existente en la tabla relacionada.</a:t>
            </a:r>
            <a:endParaRPr/>
          </a:p>
          <a:p>
            <a:pPr marL="0" lvl="0" indent="0" algn="l" rtl="0">
              <a:spcBef>
                <a:spcPts val="1600"/>
              </a:spcBef>
              <a:spcAft>
                <a:spcPts val="16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64"/>
          <p:cNvPicPr preferRelativeResize="0"/>
          <p:nvPr/>
        </p:nvPicPr>
        <p:blipFill>
          <a:blip r:embed="rId3">
            <a:alphaModFix/>
          </a:blip>
          <a:stretch>
            <a:fillRect/>
          </a:stretch>
        </p:blipFill>
        <p:spPr>
          <a:xfrm>
            <a:off x="152400" y="152400"/>
            <a:ext cx="3393000" cy="1915750"/>
          </a:xfrm>
          <a:prstGeom prst="rect">
            <a:avLst/>
          </a:prstGeom>
          <a:noFill/>
          <a:ln>
            <a:noFill/>
          </a:ln>
        </p:spPr>
      </p:pic>
      <p:pic>
        <p:nvPicPr>
          <p:cNvPr id="779" name="Google Shape;779;p64"/>
          <p:cNvPicPr preferRelativeResize="0"/>
          <p:nvPr/>
        </p:nvPicPr>
        <p:blipFill rotWithShape="1">
          <a:blip r:embed="rId4">
            <a:alphaModFix/>
          </a:blip>
          <a:srcRect l="1431" t="32765" r="26267" b="37468"/>
          <a:stretch/>
        </p:blipFill>
        <p:spPr>
          <a:xfrm>
            <a:off x="3948275" y="496900"/>
            <a:ext cx="4673475" cy="1571251"/>
          </a:xfrm>
          <a:prstGeom prst="rect">
            <a:avLst/>
          </a:prstGeom>
          <a:noFill/>
          <a:ln>
            <a:noFill/>
          </a:ln>
        </p:spPr>
      </p:pic>
      <p:pic>
        <p:nvPicPr>
          <p:cNvPr id="780" name="Google Shape;780;p64"/>
          <p:cNvPicPr preferRelativeResize="0"/>
          <p:nvPr/>
        </p:nvPicPr>
        <p:blipFill>
          <a:blip r:embed="rId5">
            <a:alphaModFix/>
          </a:blip>
          <a:stretch>
            <a:fillRect/>
          </a:stretch>
        </p:blipFill>
        <p:spPr>
          <a:xfrm>
            <a:off x="537175" y="2220550"/>
            <a:ext cx="8084575" cy="2770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65"/>
          <p:cNvSpPr txBox="1">
            <a:spLocks noGrp="1"/>
          </p:cNvSpPr>
          <p:nvPr>
            <p:ph type="ctrTitle" idx="4294967295"/>
          </p:nvPr>
        </p:nvSpPr>
        <p:spPr>
          <a:xfrm>
            <a:off x="513900" y="1271775"/>
            <a:ext cx="8299500" cy="2466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CREATE TABLE ORDERS (</a:t>
            </a:r>
            <a:endParaRPr sz="2000" b="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Order_ID int(5), </a:t>
            </a:r>
            <a:endParaRPr sz="2000" b="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Order_Date date, </a:t>
            </a:r>
            <a:endParaRPr sz="2000" b="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Customer_SID int(5), </a:t>
            </a:r>
            <a:endParaRPr sz="2000" b="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Amount float(5,2),</a:t>
            </a:r>
            <a:endParaRPr sz="2000" b="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PRIMARY KEY (Order_ID), </a:t>
            </a:r>
            <a:endParaRPr sz="2000" b="0">
              <a:solidFill>
                <a:srgbClr val="000000"/>
              </a:solidFill>
              <a:latin typeface="Times New Roman"/>
              <a:ea typeface="Times New Roman"/>
              <a:cs typeface="Times New Roman"/>
              <a:sym typeface="Times New Roman"/>
            </a:endParaRPr>
          </a:p>
          <a:p>
            <a:pPr marL="0" marR="0" lvl="0" indent="45720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FOREIGN KEY (Customer_SID) REFERENCES CUSTOMER (SID));</a:t>
            </a:r>
            <a:endParaRPr sz="2000" b="0">
              <a:solidFill>
                <a:srgbClr val="000000"/>
              </a:solidFill>
              <a:latin typeface="Times New Roman"/>
              <a:ea typeface="Times New Roman"/>
              <a:cs typeface="Times New Roman"/>
              <a:sym typeface="Times New Roman"/>
            </a:endParaRPr>
          </a:p>
        </p:txBody>
      </p:sp>
      <p:sp>
        <p:nvSpPr>
          <p:cNvPr id="786" name="Google Shape;786;p65"/>
          <p:cNvSpPr txBox="1">
            <a:spLocks noGrp="1"/>
          </p:cNvSpPr>
          <p:nvPr>
            <p:ph type="ctrTitle" idx="4294967295"/>
          </p:nvPr>
        </p:nvSpPr>
        <p:spPr>
          <a:xfrm>
            <a:off x="513900" y="263900"/>
            <a:ext cx="4058100" cy="54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2"/>
                </a:solidFill>
              </a:rPr>
              <a:t>Creación en la tabla</a:t>
            </a:r>
            <a:endParaRPr>
              <a:solidFill>
                <a:schemeClr val="lt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66"/>
          <p:cNvSpPr txBox="1">
            <a:spLocks noGrp="1"/>
          </p:cNvSpPr>
          <p:nvPr>
            <p:ph type="ctrTitle" idx="4294967295"/>
          </p:nvPr>
        </p:nvSpPr>
        <p:spPr>
          <a:xfrm>
            <a:off x="485700" y="250650"/>
            <a:ext cx="5801100" cy="70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2"/>
                </a:solidFill>
              </a:rPr>
              <a:t>Después de crear la tabla</a:t>
            </a:r>
            <a:endParaRPr>
              <a:solidFill>
                <a:schemeClr val="lt2"/>
              </a:solidFill>
            </a:endParaRPr>
          </a:p>
        </p:txBody>
      </p:sp>
      <p:sp>
        <p:nvSpPr>
          <p:cNvPr id="792" name="Google Shape;792;p66"/>
          <p:cNvSpPr txBox="1">
            <a:spLocks noGrp="1"/>
          </p:cNvSpPr>
          <p:nvPr>
            <p:ph type="ctrTitle" idx="4294967295"/>
          </p:nvPr>
        </p:nvSpPr>
        <p:spPr>
          <a:xfrm>
            <a:off x="485700" y="1040225"/>
            <a:ext cx="8299500" cy="2466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CREATE TABLE ORDERS (</a:t>
            </a:r>
            <a:endParaRPr sz="2000" b="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Order_ID int(5) PRIMARY KEY, </a:t>
            </a:r>
            <a:endParaRPr sz="2000" b="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Order_Date date, </a:t>
            </a:r>
            <a:endParaRPr sz="2000" b="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Customer_SID int(5), </a:t>
            </a:r>
            <a:endParaRPr sz="2000" b="0">
              <a:solidFill>
                <a:srgbClr val="000000"/>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r>
              <a:rPr lang="es" sz="2000" b="0">
                <a:solidFill>
                  <a:srgbClr val="000000"/>
                </a:solidFill>
                <a:latin typeface="Times New Roman"/>
                <a:ea typeface="Times New Roman"/>
                <a:cs typeface="Times New Roman"/>
                <a:sym typeface="Times New Roman"/>
              </a:rPr>
              <a:t>Amount float(5,2));</a:t>
            </a:r>
            <a:endParaRPr sz="2000" b="0">
              <a:solidFill>
                <a:srgbClr val="000000"/>
              </a:solidFill>
              <a:latin typeface="Times New Roman"/>
              <a:ea typeface="Times New Roman"/>
              <a:cs typeface="Times New Roman"/>
              <a:sym typeface="Times New Roman"/>
            </a:endParaRPr>
          </a:p>
        </p:txBody>
      </p:sp>
      <p:sp>
        <p:nvSpPr>
          <p:cNvPr id="793" name="Google Shape;793;p66"/>
          <p:cNvSpPr txBox="1"/>
          <p:nvPr/>
        </p:nvSpPr>
        <p:spPr>
          <a:xfrm>
            <a:off x="422250" y="3027550"/>
            <a:ext cx="8426400" cy="186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b="1">
                <a:solidFill>
                  <a:srgbClr val="A64D79"/>
                </a:solidFill>
                <a:latin typeface="Nunito"/>
                <a:ea typeface="Nunito"/>
                <a:cs typeface="Nunito"/>
                <a:sym typeface="Nunito"/>
              </a:rPr>
              <a:t>ALTER TABLE </a:t>
            </a:r>
            <a:r>
              <a:rPr lang="es" sz="2000" b="1">
                <a:solidFill>
                  <a:srgbClr val="FF9900"/>
                </a:solidFill>
                <a:latin typeface="Nunito"/>
                <a:ea typeface="Nunito"/>
                <a:cs typeface="Nunito"/>
                <a:sym typeface="Nunito"/>
              </a:rPr>
              <a:t>&lt;nombretabla&gt;</a:t>
            </a:r>
            <a:r>
              <a:rPr lang="es" sz="2000">
                <a:latin typeface="Nunito"/>
                <a:ea typeface="Nunito"/>
                <a:cs typeface="Nunito"/>
                <a:sym typeface="Nunito"/>
              </a:rPr>
              <a:t> </a:t>
            </a:r>
            <a:r>
              <a:rPr lang="es" sz="2000" b="1">
                <a:solidFill>
                  <a:srgbClr val="A64D79"/>
                </a:solidFill>
                <a:latin typeface="Nunito"/>
                <a:ea typeface="Nunito"/>
                <a:cs typeface="Nunito"/>
                <a:sym typeface="Nunito"/>
              </a:rPr>
              <a:t>ADD </a:t>
            </a:r>
            <a:r>
              <a:rPr lang="es" sz="2000" b="1">
                <a:latin typeface="Nunito"/>
                <a:ea typeface="Nunito"/>
                <a:cs typeface="Nunito"/>
                <a:sym typeface="Nunito"/>
              </a:rPr>
              <a:t> </a:t>
            </a:r>
            <a:r>
              <a:rPr lang="es" sz="2000" b="1">
                <a:solidFill>
                  <a:srgbClr val="3C78D8"/>
                </a:solidFill>
                <a:latin typeface="Nunito"/>
                <a:ea typeface="Nunito"/>
                <a:cs typeface="Nunito"/>
                <a:sym typeface="Nunito"/>
              </a:rPr>
              <a:t>FOREIGN KEY </a:t>
            </a:r>
            <a:r>
              <a:rPr lang="es" sz="2000" b="1">
                <a:latin typeface="Nunito"/>
                <a:ea typeface="Nunito"/>
                <a:cs typeface="Nunito"/>
                <a:sym typeface="Nunito"/>
              </a:rPr>
              <a:t>(</a:t>
            </a:r>
            <a:r>
              <a:rPr lang="es" sz="2000" b="1">
                <a:solidFill>
                  <a:srgbClr val="6AA84F"/>
                </a:solidFill>
                <a:latin typeface="Nunito"/>
                <a:ea typeface="Nunito"/>
                <a:cs typeface="Nunito"/>
                <a:sym typeface="Nunito"/>
              </a:rPr>
              <a:t>atributo</a:t>
            </a:r>
            <a:r>
              <a:rPr lang="es" sz="2000" b="1">
                <a:latin typeface="Nunito"/>
                <a:ea typeface="Nunito"/>
                <a:cs typeface="Nunito"/>
                <a:sym typeface="Nunito"/>
              </a:rPr>
              <a:t>)</a:t>
            </a:r>
            <a:endParaRPr sz="2000" b="1">
              <a:latin typeface="Nunito"/>
              <a:ea typeface="Nunito"/>
              <a:cs typeface="Nunito"/>
              <a:sym typeface="Nunito"/>
            </a:endParaRPr>
          </a:p>
          <a:p>
            <a:pPr marL="0" lvl="0" indent="0" algn="l" rtl="0">
              <a:spcBef>
                <a:spcPts val="0"/>
              </a:spcBef>
              <a:spcAft>
                <a:spcPts val="0"/>
              </a:spcAft>
              <a:buNone/>
            </a:pPr>
            <a:r>
              <a:rPr lang="es" sz="2000" b="1">
                <a:latin typeface="Nunito"/>
                <a:ea typeface="Nunito"/>
                <a:cs typeface="Nunito"/>
                <a:sym typeface="Nunito"/>
              </a:rPr>
              <a:t> </a:t>
            </a:r>
            <a:r>
              <a:rPr lang="es" sz="2000" b="1">
                <a:solidFill>
                  <a:srgbClr val="A64D79"/>
                </a:solidFill>
                <a:latin typeface="Nunito"/>
                <a:ea typeface="Nunito"/>
                <a:cs typeface="Nunito"/>
                <a:sym typeface="Nunito"/>
              </a:rPr>
              <a:t>REFERENCES </a:t>
            </a:r>
            <a:r>
              <a:rPr lang="es" sz="2000" b="1">
                <a:solidFill>
                  <a:srgbClr val="FF9900"/>
                </a:solidFill>
                <a:latin typeface="Nunito"/>
                <a:ea typeface="Nunito"/>
                <a:cs typeface="Nunito"/>
                <a:sym typeface="Nunito"/>
              </a:rPr>
              <a:t>&lt;nombreOtraTabla&gt; </a:t>
            </a:r>
            <a:r>
              <a:rPr lang="es" sz="2000" b="1">
                <a:latin typeface="Nunito"/>
                <a:ea typeface="Nunito"/>
                <a:cs typeface="Nunito"/>
                <a:sym typeface="Nunito"/>
              </a:rPr>
              <a:t>(</a:t>
            </a:r>
            <a:r>
              <a:rPr lang="es" sz="2000" b="1">
                <a:solidFill>
                  <a:srgbClr val="6AA84F"/>
                </a:solidFill>
                <a:latin typeface="Nunito"/>
                <a:ea typeface="Nunito"/>
                <a:cs typeface="Nunito"/>
                <a:sym typeface="Nunito"/>
              </a:rPr>
              <a:t>atributoPK</a:t>
            </a:r>
            <a:r>
              <a:rPr lang="es" sz="2000" b="1">
                <a:latin typeface="Nunito"/>
                <a:ea typeface="Nunito"/>
                <a:cs typeface="Nunito"/>
                <a:sym typeface="Nunito"/>
              </a:rPr>
              <a:t>);</a:t>
            </a:r>
            <a:endParaRPr sz="2000" b="1">
              <a:latin typeface="Nunito"/>
              <a:ea typeface="Nunito"/>
              <a:cs typeface="Nunito"/>
              <a:sym typeface="Nunito"/>
            </a:endParaRPr>
          </a:p>
          <a:p>
            <a:pPr marL="0" lvl="0" indent="0" algn="l" rtl="0">
              <a:spcBef>
                <a:spcPts val="0"/>
              </a:spcBef>
              <a:spcAft>
                <a:spcPts val="0"/>
              </a:spcAft>
              <a:buNone/>
            </a:pPr>
            <a:endParaRPr sz="2000" b="1">
              <a:latin typeface="Nunito"/>
              <a:ea typeface="Nunito"/>
              <a:cs typeface="Nunito"/>
              <a:sym typeface="Nunito"/>
            </a:endParaRPr>
          </a:p>
          <a:p>
            <a:pPr marL="0" marR="0" lvl="0" indent="0" algn="l" rtl="0">
              <a:lnSpc>
                <a:spcPct val="100000"/>
              </a:lnSpc>
              <a:spcBef>
                <a:spcPts val="0"/>
              </a:spcBef>
              <a:spcAft>
                <a:spcPts val="0"/>
              </a:spcAft>
              <a:buNone/>
            </a:pPr>
            <a:r>
              <a:rPr lang="es" sz="2000">
                <a:latin typeface="Times New Roman"/>
                <a:ea typeface="Times New Roman"/>
                <a:cs typeface="Times New Roman"/>
                <a:sym typeface="Times New Roman"/>
              </a:rPr>
              <a:t>ALTER TABLE ORDERS ADD FOREIGN KEY (Customer_SID) </a:t>
            </a:r>
            <a:endParaRPr sz="20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s" sz="2000">
                <a:latin typeface="Times New Roman"/>
                <a:ea typeface="Times New Roman"/>
                <a:cs typeface="Times New Roman"/>
                <a:sym typeface="Times New Roman"/>
              </a:rPr>
              <a:t>REFERENCES CUSTOMER (SID);</a:t>
            </a:r>
            <a:endParaRPr sz="200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7"/>
          <p:cNvSpPr txBox="1">
            <a:spLocks noGrp="1"/>
          </p:cNvSpPr>
          <p:nvPr>
            <p:ph type="title"/>
          </p:nvPr>
        </p:nvSpPr>
        <p:spPr>
          <a:xfrm>
            <a:off x="311725" y="653326"/>
            <a:ext cx="3706500" cy="33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Compuestas</a:t>
            </a:r>
            <a:endParaRPr/>
          </a:p>
        </p:txBody>
      </p:sp>
      <p:sp>
        <p:nvSpPr>
          <p:cNvPr id="799" name="Google Shape;799;p67"/>
          <p:cNvSpPr txBox="1">
            <a:spLocks noGrp="1"/>
          </p:cNvSpPr>
          <p:nvPr>
            <p:ph type="body" idx="1"/>
          </p:nvPr>
        </p:nvSpPr>
        <p:spPr>
          <a:xfrm>
            <a:off x="4572000" y="322550"/>
            <a:ext cx="4211700" cy="5182800"/>
          </a:xfrm>
          <a:prstGeom prst="rect">
            <a:avLst/>
          </a:prstGeom>
        </p:spPr>
        <p:txBody>
          <a:bodyPr spcFirstLastPara="1" wrap="square" lIns="91425" tIns="91425" rIns="91425" bIns="91425" anchor="t" anchorCtr="0">
            <a:noAutofit/>
          </a:bodyPr>
          <a:lstStyle/>
          <a:p>
            <a:pPr marL="0" marR="0" lvl="0" indent="0" algn="l" rtl="0">
              <a:spcBef>
                <a:spcPts val="0"/>
              </a:spcBef>
              <a:spcAft>
                <a:spcPts val="0"/>
              </a:spcAft>
              <a:buNone/>
            </a:pPr>
            <a:r>
              <a:rPr lang="es" sz="1600">
                <a:solidFill>
                  <a:srgbClr val="000000"/>
                </a:solidFill>
                <a:latin typeface="Times New Roman"/>
                <a:ea typeface="Times New Roman"/>
                <a:cs typeface="Times New Roman"/>
                <a:sym typeface="Times New Roman"/>
              </a:rPr>
              <a:t>Básicamente son conjuntos de atributos que funcionan como PK</a:t>
            </a:r>
            <a:endParaRPr sz="1600">
              <a:solidFill>
                <a:srgbClr val="000000"/>
              </a:solidFill>
              <a:latin typeface="Times New Roman"/>
              <a:ea typeface="Times New Roman"/>
              <a:cs typeface="Times New Roman"/>
              <a:sym typeface="Times New Roman"/>
            </a:endParaRPr>
          </a:p>
          <a:p>
            <a:pPr marL="0" marR="0" lvl="0" indent="0" algn="l" rtl="0">
              <a:spcBef>
                <a:spcPts val="1600"/>
              </a:spcBef>
              <a:spcAft>
                <a:spcPts val="0"/>
              </a:spcAft>
              <a:buNone/>
            </a:pPr>
            <a:r>
              <a:rPr lang="es" sz="1600">
                <a:solidFill>
                  <a:srgbClr val="000000"/>
                </a:solidFill>
                <a:latin typeface="Times New Roman"/>
                <a:ea typeface="Times New Roman"/>
                <a:cs typeface="Times New Roman"/>
                <a:sym typeface="Times New Roman"/>
              </a:rPr>
              <a:t>Se utilizan cuando existe una parte de la información que se repite y la otra parte sirve para diferenciarlo</a:t>
            </a:r>
            <a:endParaRPr sz="1600">
              <a:solidFill>
                <a:srgbClr val="000000"/>
              </a:solidFill>
              <a:latin typeface="Times New Roman"/>
              <a:ea typeface="Times New Roman"/>
              <a:cs typeface="Times New Roman"/>
              <a:sym typeface="Times New Roman"/>
            </a:endParaRPr>
          </a:p>
          <a:p>
            <a:pPr marL="0" marR="0" lvl="0" indent="0" algn="l" rtl="0">
              <a:spcBef>
                <a:spcPts val="1600"/>
              </a:spcBef>
              <a:spcAft>
                <a:spcPts val="0"/>
              </a:spcAft>
              <a:buNone/>
            </a:pPr>
            <a:endParaRPr sz="1600" b="1">
              <a:solidFill>
                <a:srgbClr val="000000"/>
              </a:solidFill>
              <a:latin typeface="Times New Roman"/>
              <a:ea typeface="Times New Roman"/>
              <a:cs typeface="Times New Roman"/>
              <a:sym typeface="Times New Roman"/>
            </a:endParaRPr>
          </a:p>
          <a:p>
            <a:pPr marL="0" marR="0" lvl="0" indent="0" algn="l" rtl="0">
              <a:spcBef>
                <a:spcPts val="1600"/>
              </a:spcBef>
              <a:spcAft>
                <a:spcPts val="0"/>
              </a:spcAft>
              <a:buNone/>
            </a:pPr>
            <a:r>
              <a:rPr lang="es" sz="1600" b="1">
                <a:solidFill>
                  <a:srgbClr val="000000"/>
                </a:solidFill>
                <a:latin typeface="Times New Roman"/>
                <a:ea typeface="Times New Roman"/>
                <a:cs typeface="Times New Roman"/>
                <a:sym typeface="Times New Roman"/>
              </a:rPr>
              <a:t>create table vehiculos(</a:t>
            </a:r>
            <a:endParaRPr sz="1600" b="1">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r>
              <a:rPr lang="es" sz="1600" b="1">
                <a:solidFill>
                  <a:srgbClr val="000000"/>
                </a:solidFill>
                <a:latin typeface="Times New Roman"/>
                <a:ea typeface="Times New Roman"/>
                <a:cs typeface="Times New Roman"/>
                <a:sym typeface="Times New Roman"/>
              </a:rPr>
              <a:t>  patente char(6) not null,</a:t>
            </a:r>
            <a:endParaRPr sz="1600" b="1">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r>
              <a:rPr lang="es" sz="1600" b="1">
                <a:solidFill>
                  <a:srgbClr val="000000"/>
                </a:solidFill>
                <a:latin typeface="Times New Roman"/>
                <a:ea typeface="Times New Roman"/>
                <a:cs typeface="Times New Roman"/>
                <a:sym typeface="Times New Roman"/>
              </a:rPr>
              <a:t>  tipo char(4),</a:t>
            </a:r>
            <a:endParaRPr sz="1600" b="1">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r>
              <a:rPr lang="es" sz="1600" b="1">
                <a:solidFill>
                  <a:srgbClr val="000000"/>
                </a:solidFill>
                <a:latin typeface="Times New Roman"/>
                <a:ea typeface="Times New Roman"/>
                <a:cs typeface="Times New Roman"/>
                <a:sym typeface="Times New Roman"/>
              </a:rPr>
              <a:t>  horallegada time not null</a:t>
            </a:r>
            <a:endParaRPr sz="1600" b="1">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r>
              <a:rPr lang="es" sz="1600" b="1">
                <a:solidFill>
                  <a:srgbClr val="000000"/>
                </a:solidFill>
                <a:latin typeface="Times New Roman"/>
                <a:ea typeface="Times New Roman"/>
                <a:cs typeface="Times New Roman"/>
                <a:sym typeface="Times New Roman"/>
              </a:rPr>
              <a:t>  horasalida time,</a:t>
            </a:r>
            <a:endParaRPr sz="1600" b="1">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r>
              <a:rPr lang="es" sz="1600" b="1">
                <a:solidFill>
                  <a:srgbClr val="000000"/>
                </a:solidFill>
                <a:latin typeface="Times New Roman"/>
                <a:ea typeface="Times New Roman"/>
                <a:cs typeface="Times New Roman"/>
                <a:sym typeface="Times New Roman"/>
              </a:rPr>
              <a:t>  primary key(patente,horallegada));</a:t>
            </a:r>
            <a:endParaRPr sz="1600" b="1">
              <a:solidFill>
                <a:srgbClr val="000000"/>
              </a:solidFill>
              <a:latin typeface="Times New Roman"/>
              <a:ea typeface="Times New Roman"/>
              <a:cs typeface="Times New Roman"/>
              <a:sym typeface="Times New Roman"/>
            </a:endParaRPr>
          </a:p>
          <a:p>
            <a:pPr marL="0" marR="0" lvl="0" indent="0" algn="l" rtl="0">
              <a:spcBef>
                <a:spcPts val="0"/>
              </a:spcBef>
              <a:spcAft>
                <a:spcPts val="1600"/>
              </a:spcAft>
              <a:buNone/>
            </a:pPr>
            <a:endParaRPr sz="1600" b="1">
              <a:solidFill>
                <a:srgbClr val="000000"/>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2"/>
          <p:cNvSpPr txBox="1">
            <a:spLocks noGrp="1"/>
          </p:cNvSpPr>
          <p:nvPr>
            <p:ph type="title"/>
          </p:nvPr>
        </p:nvSpPr>
        <p:spPr>
          <a:xfrm>
            <a:off x="1885350" y="1897113"/>
            <a:ext cx="5373300" cy="13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Modelado de bases de datos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68"/>
          <p:cNvSpPr txBox="1"/>
          <p:nvPr/>
        </p:nvSpPr>
        <p:spPr>
          <a:xfrm>
            <a:off x="406950" y="868675"/>
            <a:ext cx="8330100" cy="37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latin typeface="Times New Roman"/>
                <a:ea typeface="Times New Roman"/>
                <a:cs typeface="Times New Roman"/>
                <a:sym typeface="Times New Roman"/>
              </a:rPr>
              <a:t>Se desea informatizar la gestión de una librería. </a:t>
            </a:r>
            <a:endParaRPr sz="1800">
              <a:latin typeface="Times New Roman"/>
              <a:ea typeface="Times New Roman"/>
              <a:cs typeface="Times New Roman"/>
              <a:sym typeface="Times New Roman"/>
            </a:endParaRPr>
          </a:p>
          <a:p>
            <a:pPr marL="0" lvl="0" indent="0" algn="l" rtl="0">
              <a:spcBef>
                <a:spcPts val="0"/>
              </a:spcBef>
              <a:spcAft>
                <a:spcPts val="0"/>
              </a:spcAft>
              <a:buNone/>
            </a:pPr>
            <a:r>
              <a:rPr lang="es" sz="1800">
                <a:latin typeface="Times New Roman"/>
                <a:ea typeface="Times New Roman"/>
                <a:cs typeface="Times New Roman"/>
                <a:sym typeface="Times New Roman"/>
              </a:rPr>
              <a:t>Esta dispone de una serie de productos que se pueden vender a los clientes. </a:t>
            </a:r>
            <a:endParaRPr sz="1800">
              <a:latin typeface="Times New Roman"/>
              <a:ea typeface="Times New Roman"/>
              <a:cs typeface="Times New Roman"/>
              <a:sym typeface="Times New Roman"/>
            </a:endParaRPr>
          </a:p>
          <a:p>
            <a:pPr marL="0" lvl="0" indent="0" algn="l" rtl="0">
              <a:spcBef>
                <a:spcPts val="0"/>
              </a:spcBef>
              <a:spcAft>
                <a:spcPts val="0"/>
              </a:spcAft>
              <a:buNone/>
            </a:pPr>
            <a:r>
              <a:rPr lang="es" sz="1800">
                <a:latin typeface="Times New Roman"/>
                <a:ea typeface="Times New Roman"/>
                <a:cs typeface="Times New Roman"/>
                <a:sym typeface="Times New Roman"/>
              </a:rPr>
              <a:t>-De cada producto se desea guardar el código, descripción, precio y número de existencias. </a:t>
            </a:r>
            <a:endParaRPr sz="1800">
              <a:latin typeface="Times New Roman"/>
              <a:ea typeface="Times New Roman"/>
              <a:cs typeface="Times New Roman"/>
              <a:sym typeface="Times New Roman"/>
            </a:endParaRPr>
          </a:p>
          <a:p>
            <a:pPr marL="0" lvl="0" indent="0" algn="l" rtl="0">
              <a:spcBef>
                <a:spcPts val="0"/>
              </a:spcBef>
              <a:spcAft>
                <a:spcPts val="0"/>
              </a:spcAft>
              <a:buNone/>
            </a:pPr>
            <a:r>
              <a:rPr lang="es" sz="1800">
                <a:latin typeface="Times New Roman"/>
                <a:ea typeface="Times New Roman"/>
                <a:cs typeface="Times New Roman"/>
                <a:sym typeface="Times New Roman"/>
              </a:rPr>
              <a:t>-De cada cliente se desea guardar el código, nombre, apellidos, dirección y número de teléfono.</a:t>
            </a:r>
            <a:endParaRPr sz="1800">
              <a:latin typeface="Times New Roman"/>
              <a:ea typeface="Times New Roman"/>
              <a:cs typeface="Times New Roman"/>
              <a:sym typeface="Times New Roman"/>
            </a:endParaRPr>
          </a:p>
          <a:p>
            <a:pPr marL="0" lvl="0" indent="0" algn="l" rtl="0">
              <a:spcBef>
                <a:spcPts val="0"/>
              </a:spcBef>
              <a:spcAft>
                <a:spcPts val="0"/>
              </a:spcAft>
              <a:buNone/>
            </a:pPr>
            <a:r>
              <a:rPr lang="es" sz="1800">
                <a:latin typeface="Times New Roman"/>
                <a:ea typeface="Times New Roman"/>
                <a:cs typeface="Times New Roman"/>
                <a:sym typeface="Times New Roman"/>
              </a:rPr>
              <a:t>Un cliente puede comprar varios productos en la tienda y un mismo producto puede ser comprado por varios clientes. Cada vez que se compre un artículo quedará registrada la compra en la base de datos junto con la fecha en la que se ha comprado el artículo. </a:t>
            </a:r>
            <a:endParaRPr sz="1800">
              <a:latin typeface="Times New Roman"/>
              <a:ea typeface="Times New Roman"/>
              <a:cs typeface="Times New Roman"/>
              <a:sym typeface="Times New Roman"/>
            </a:endParaRPr>
          </a:p>
          <a:p>
            <a:pPr marL="0" lvl="0" indent="0" algn="l" rtl="0">
              <a:spcBef>
                <a:spcPts val="0"/>
              </a:spcBef>
              <a:spcAft>
                <a:spcPts val="0"/>
              </a:spcAft>
              <a:buNone/>
            </a:pPr>
            <a:r>
              <a:rPr lang="es" sz="1800">
                <a:latin typeface="Times New Roman"/>
                <a:ea typeface="Times New Roman"/>
                <a:cs typeface="Times New Roman"/>
                <a:sym typeface="Times New Roman"/>
              </a:rPr>
              <a:t>La tienda tiene contactos con varios proveedores que son los que suministran los productos. Un mismo producto puede ser suministrado por varios proveedores. </a:t>
            </a:r>
            <a:endParaRPr sz="1800">
              <a:latin typeface="Times New Roman"/>
              <a:ea typeface="Times New Roman"/>
              <a:cs typeface="Times New Roman"/>
              <a:sym typeface="Times New Roman"/>
            </a:endParaRPr>
          </a:p>
          <a:p>
            <a:pPr marL="0" lvl="0" indent="0" algn="l" rtl="0">
              <a:spcBef>
                <a:spcPts val="0"/>
              </a:spcBef>
              <a:spcAft>
                <a:spcPts val="0"/>
              </a:spcAft>
              <a:buNone/>
            </a:pPr>
            <a:r>
              <a:rPr lang="es" sz="1800">
                <a:latin typeface="Times New Roman"/>
                <a:ea typeface="Times New Roman"/>
                <a:cs typeface="Times New Roman"/>
                <a:sym typeface="Times New Roman"/>
              </a:rPr>
              <a:t>-De cada proveedor se desea guardar el código, nombre, apellidos, dirección, provincia y número de teléfono</a:t>
            </a:r>
            <a:endParaRPr sz="1800">
              <a:latin typeface="Nunito"/>
              <a:ea typeface="Nunito"/>
              <a:cs typeface="Nunito"/>
              <a:sym typeface="Nunito"/>
            </a:endParaRPr>
          </a:p>
          <a:p>
            <a:pPr marL="0" lvl="0" indent="0" algn="l" rtl="0">
              <a:spcBef>
                <a:spcPts val="0"/>
              </a:spcBef>
              <a:spcAft>
                <a:spcPts val="0"/>
              </a:spcAft>
              <a:buNone/>
            </a:pPr>
            <a:endParaRPr sz="1800">
              <a:latin typeface="Nunito"/>
              <a:ea typeface="Nunito"/>
              <a:cs typeface="Nunito"/>
              <a:sym typeface="Nunito"/>
            </a:endParaRPr>
          </a:p>
        </p:txBody>
      </p:sp>
      <p:sp>
        <p:nvSpPr>
          <p:cNvPr id="805" name="Google Shape;805;p68"/>
          <p:cNvSpPr txBox="1">
            <a:spLocks noGrp="1"/>
          </p:cNvSpPr>
          <p:nvPr>
            <p:ph type="title" idx="4294967295"/>
          </p:nvPr>
        </p:nvSpPr>
        <p:spPr>
          <a:xfrm>
            <a:off x="368875" y="260825"/>
            <a:ext cx="42030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2"/>
                </a:solidFill>
              </a:rPr>
              <a:t>Ejercicio guiado</a:t>
            </a:r>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9"/>
          <p:cNvSpPr txBox="1"/>
          <p:nvPr/>
        </p:nvSpPr>
        <p:spPr>
          <a:xfrm>
            <a:off x="406950" y="868675"/>
            <a:ext cx="8330100" cy="37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latin typeface="Times New Roman"/>
                <a:ea typeface="Times New Roman"/>
                <a:cs typeface="Times New Roman"/>
                <a:sym typeface="Times New Roman"/>
              </a:rPr>
              <a:t>Una agencia de carros vende carros a varios clientes. </a:t>
            </a: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Se necesita conocer los datos personales de los clientes (nombre, apellidos, dirección y fecha de nacimiento). </a:t>
            </a: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Cada carro tiene un nombre,marca,modelo,código y un precio</a:t>
            </a: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Un cliente puede comprar varios carros, y un mismo modelo puede ser comprado por varios clientes.</a:t>
            </a: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Los autos son suministrados por diferentes proveedores. Se debe tener en cuenta que un modelo sólo puede ser suministrado por un proveedor, y que un proveedor puede suministrar diferentes modelos.</a:t>
            </a: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 De cada proveedor se desea conocer el NIF, nombre y dirección</a:t>
            </a:r>
            <a:endParaRPr sz="20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
        <p:nvSpPr>
          <p:cNvPr id="811" name="Google Shape;811;p69"/>
          <p:cNvSpPr txBox="1">
            <a:spLocks noGrp="1"/>
          </p:cNvSpPr>
          <p:nvPr>
            <p:ph type="title" idx="4294967295"/>
          </p:nvPr>
        </p:nvSpPr>
        <p:spPr>
          <a:xfrm>
            <a:off x="368875" y="260825"/>
            <a:ext cx="42030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2"/>
                </a:solidFill>
              </a:rPr>
              <a:t>Práctica 2</a:t>
            </a:r>
            <a:endParaRPr>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70"/>
          <p:cNvSpPr txBox="1">
            <a:spLocks noGrp="1"/>
          </p:cNvSpPr>
          <p:nvPr>
            <p:ph type="title"/>
          </p:nvPr>
        </p:nvSpPr>
        <p:spPr>
          <a:xfrm>
            <a:off x="1885350" y="1897113"/>
            <a:ext cx="5373300" cy="13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Diccionario de datos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71"/>
          <p:cNvPicPr preferRelativeResize="0"/>
          <p:nvPr/>
        </p:nvPicPr>
        <p:blipFill>
          <a:blip r:embed="rId3">
            <a:alphaModFix/>
          </a:blip>
          <a:stretch>
            <a:fillRect/>
          </a:stretch>
        </p:blipFill>
        <p:spPr>
          <a:xfrm>
            <a:off x="342900" y="1999575"/>
            <a:ext cx="8458200" cy="2981325"/>
          </a:xfrm>
          <a:prstGeom prst="rect">
            <a:avLst/>
          </a:prstGeom>
          <a:noFill/>
          <a:ln>
            <a:noFill/>
          </a:ln>
        </p:spPr>
      </p:pic>
      <p:sp>
        <p:nvSpPr>
          <p:cNvPr id="822" name="Google Shape;822;p71"/>
          <p:cNvSpPr txBox="1">
            <a:spLocks noGrp="1"/>
          </p:cNvSpPr>
          <p:nvPr>
            <p:ph type="title" idx="4294967295"/>
          </p:nvPr>
        </p:nvSpPr>
        <p:spPr>
          <a:xfrm>
            <a:off x="368875" y="260825"/>
            <a:ext cx="2571300" cy="62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2"/>
                </a:solidFill>
              </a:rPr>
              <a:t>Metadatos</a:t>
            </a:r>
            <a:endParaRPr>
              <a:solidFill>
                <a:schemeClr val="lt2"/>
              </a:solidFill>
            </a:endParaRPr>
          </a:p>
        </p:txBody>
      </p:sp>
      <p:sp>
        <p:nvSpPr>
          <p:cNvPr id="823" name="Google Shape;823;p71"/>
          <p:cNvSpPr txBox="1"/>
          <p:nvPr/>
        </p:nvSpPr>
        <p:spPr>
          <a:xfrm>
            <a:off x="442325" y="1053325"/>
            <a:ext cx="7983600" cy="6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Times New Roman"/>
                <a:ea typeface="Times New Roman"/>
                <a:cs typeface="Times New Roman"/>
                <a:sym typeface="Times New Roman"/>
              </a:rPr>
              <a:t>Inventario de elementos de una base de datos o modelo de datos con una descripción detallada de su formato, relaciones, significado, fuente y uso. </a:t>
            </a: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72"/>
          <p:cNvSpPr txBox="1"/>
          <p:nvPr/>
        </p:nvSpPr>
        <p:spPr>
          <a:xfrm>
            <a:off x="809850" y="527625"/>
            <a:ext cx="7524300" cy="3591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 sz="1800">
                <a:latin typeface="Times New Roman"/>
                <a:ea typeface="Times New Roman"/>
                <a:cs typeface="Times New Roman"/>
                <a:sym typeface="Times New Roman"/>
              </a:rPr>
              <a:t>En general contiene información sobre lo siguiente:</a:t>
            </a:r>
            <a:endParaRPr sz="1800">
              <a:latin typeface="Times New Roman"/>
              <a:ea typeface="Times New Roman"/>
              <a:cs typeface="Times New Roman"/>
              <a:sym typeface="Times New Roman"/>
            </a:endParaRPr>
          </a:p>
          <a:p>
            <a:pPr marL="0" lvl="0" indent="0" algn="l" rtl="0">
              <a:lnSpc>
                <a:spcPct val="150000"/>
              </a:lnSpc>
              <a:spcBef>
                <a:spcPts val="0"/>
              </a:spcBef>
              <a:spcAft>
                <a:spcPts val="0"/>
              </a:spcAft>
              <a:buNone/>
            </a:pP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s" sz="1800">
                <a:latin typeface="Times New Roman"/>
                <a:ea typeface="Times New Roman"/>
                <a:cs typeface="Times New Roman"/>
                <a:sym typeface="Times New Roman"/>
              </a:rPr>
              <a:t>Nombres de todas las tablas.</a:t>
            </a:r>
            <a:endParaRPr sz="1800">
              <a:latin typeface="Times New Roman"/>
              <a:ea typeface="Times New Roman"/>
              <a:cs typeface="Times New Roman"/>
              <a:sym typeface="Times New Roman"/>
            </a:endParaRPr>
          </a:p>
          <a:p>
            <a:pPr marL="457200" lvl="0" indent="-342900" algn="l" rtl="0">
              <a:lnSpc>
                <a:spcPct val="100000"/>
              </a:lnSpc>
              <a:spcBef>
                <a:spcPts val="0"/>
              </a:spcBef>
              <a:spcAft>
                <a:spcPts val="0"/>
              </a:spcAft>
              <a:buSzPts val="1800"/>
              <a:buFont typeface="Times New Roman"/>
              <a:buChar char="➔"/>
            </a:pPr>
            <a:r>
              <a:rPr lang="es" sz="1800">
                <a:latin typeface="Times New Roman"/>
                <a:ea typeface="Times New Roman"/>
                <a:cs typeface="Times New Roman"/>
                <a:sym typeface="Times New Roman"/>
              </a:rPr>
              <a:t>Detalles sobre todas las tablas, como sus propietarios, sus restricciones de seguridad, cuándo se crearon, etc.</a:t>
            </a: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s" sz="1800">
                <a:latin typeface="Times New Roman"/>
                <a:ea typeface="Times New Roman"/>
                <a:cs typeface="Times New Roman"/>
                <a:sym typeface="Times New Roman"/>
              </a:rPr>
              <a:t>Información física sobre las tablas, como dónde se almacenan y cómo.</a:t>
            </a:r>
            <a:endParaRPr sz="1800">
              <a:latin typeface="Times New Roman"/>
              <a:ea typeface="Times New Roman"/>
              <a:cs typeface="Times New Roman"/>
              <a:sym typeface="Times New Roman"/>
            </a:endParaRPr>
          </a:p>
          <a:p>
            <a:pPr marL="457200" lvl="0" indent="-342900" algn="l" rtl="0">
              <a:lnSpc>
                <a:spcPct val="150000"/>
              </a:lnSpc>
              <a:spcBef>
                <a:spcPts val="0"/>
              </a:spcBef>
              <a:spcAft>
                <a:spcPts val="0"/>
              </a:spcAft>
              <a:buSzPts val="1800"/>
              <a:buFont typeface="Times New Roman"/>
              <a:buChar char="➔"/>
            </a:pPr>
            <a:r>
              <a:rPr lang="es" sz="1800">
                <a:latin typeface="Times New Roman"/>
                <a:ea typeface="Times New Roman"/>
                <a:cs typeface="Times New Roman"/>
                <a:sym typeface="Times New Roman"/>
              </a:rPr>
              <a:t>Restricciones de tabla tales como atributos de clave principal, información de clave externa, etc.</a:t>
            </a:r>
            <a:endParaRPr sz="1800">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pic>
        <p:nvPicPr>
          <p:cNvPr id="833" name="Google Shape;833;p73"/>
          <p:cNvPicPr preferRelativeResize="0"/>
          <p:nvPr/>
        </p:nvPicPr>
        <p:blipFill rotWithShape="1">
          <a:blip r:embed="rId3">
            <a:alphaModFix/>
          </a:blip>
          <a:srcRect t="1465" b="1465"/>
          <a:stretch/>
        </p:blipFill>
        <p:spPr>
          <a:xfrm>
            <a:off x="149288" y="83975"/>
            <a:ext cx="8845425" cy="49755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pic>
        <p:nvPicPr>
          <p:cNvPr id="838" name="Google Shape;838;p74"/>
          <p:cNvPicPr preferRelativeResize="0"/>
          <p:nvPr/>
        </p:nvPicPr>
        <p:blipFill rotWithShape="1">
          <a:blip r:embed="rId3">
            <a:alphaModFix/>
          </a:blip>
          <a:srcRect l="18178" t="22674" r="19242" b="13829"/>
          <a:stretch/>
        </p:blipFill>
        <p:spPr>
          <a:xfrm>
            <a:off x="581950" y="294450"/>
            <a:ext cx="7980101" cy="4554600"/>
          </a:xfrm>
          <a:prstGeom prst="rect">
            <a:avLst/>
          </a:prstGeom>
          <a:noFill/>
          <a:ln>
            <a:noFill/>
          </a:ln>
        </p:spPr>
      </p:pic>
      <p:sp>
        <p:nvSpPr>
          <p:cNvPr id="839" name="Google Shape;839;p74"/>
          <p:cNvSpPr/>
          <p:nvPr/>
        </p:nvSpPr>
        <p:spPr>
          <a:xfrm>
            <a:off x="7818425" y="830150"/>
            <a:ext cx="599100" cy="111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75"/>
          <p:cNvSpPr txBox="1"/>
          <p:nvPr/>
        </p:nvSpPr>
        <p:spPr>
          <a:xfrm>
            <a:off x="406950" y="868675"/>
            <a:ext cx="8330100" cy="37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latin typeface="Times New Roman"/>
                <a:ea typeface="Times New Roman"/>
                <a:cs typeface="Times New Roman"/>
                <a:sym typeface="Times New Roman"/>
              </a:rPr>
              <a:t>En base a la práctica anterior (Práctica 2) hacer un diccionario de datos que mínimo contenga:</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Nombre de tablas.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Nombre de atributos.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Contenido (Breve explicación).</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Tipo.</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Intervalo</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Si es requerido o no.</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Llaves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Tablas de referencia(sólo si son necesarias).</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Realizarlo en word y subirlo al repo</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p:txBody>
      </p:sp>
      <p:sp>
        <p:nvSpPr>
          <p:cNvPr id="845" name="Google Shape;845;p75"/>
          <p:cNvSpPr txBox="1">
            <a:spLocks noGrp="1"/>
          </p:cNvSpPr>
          <p:nvPr>
            <p:ph type="title" idx="4294967295"/>
          </p:nvPr>
        </p:nvSpPr>
        <p:spPr>
          <a:xfrm>
            <a:off x="368875" y="260825"/>
            <a:ext cx="42030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2"/>
                </a:solidFill>
              </a:rPr>
              <a:t>Práctica 3</a:t>
            </a:r>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76"/>
          <p:cNvSpPr txBox="1">
            <a:spLocks noGrp="1"/>
          </p:cNvSpPr>
          <p:nvPr>
            <p:ph type="title"/>
          </p:nvPr>
        </p:nvSpPr>
        <p:spPr>
          <a:xfrm>
            <a:off x="363750" y="554850"/>
            <a:ext cx="3855900" cy="40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dk2"/>
                </a:solidFill>
              </a:rPr>
              <a:t>Modelo entidad-relación</a:t>
            </a:r>
            <a:endParaRPr>
              <a:solidFill>
                <a:schemeClr val="dk2"/>
              </a:solidFill>
            </a:endParaRPr>
          </a:p>
        </p:txBody>
      </p:sp>
      <p:sp>
        <p:nvSpPr>
          <p:cNvPr id="851" name="Google Shape;851;p76"/>
          <p:cNvSpPr txBox="1">
            <a:spLocks noGrp="1"/>
          </p:cNvSpPr>
          <p:nvPr>
            <p:ph type="body" idx="1"/>
          </p:nvPr>
        </p:nvSpPr>
        <p:spPr>
          <a:xfrm>
            <a:off x="4947374" y="554850"/>
            <a:ext cx="3855900" cy="40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latin typeface="Times New Roman"/>
                <a:ea typeface="Times New Roman"/>
                <a:cs typeface="Times New Roman"/>
                <a:sym typeface="Times New Roman"/>
              </a:rPr>
              <a:t>Es un tipo de diagrama de flujo que ilustra cómo las "entidades"se relacionan entre sí dentro de un sistema. </a:t>
            </a:r>
            <a:endParaRPr>
              <a:latin typeface="Times New Roman"/>
              <a:ea typeface="Times New Roman"/>
              <a:cs typeface="Times New Roman"/>
              <a:sym typeface="Times New Roman"/>
            </a:endParaRPr>
          </a:p>
          <a:p>
            <a:pPr marL="0" lvl="0" indent="0" algn="l" rtl="0">
              <a:spcBef>
                <a:spcPts val="1600"/>
              </a:spcBef>
              <a:spcAft>
                <a:spcPts val="0"/>
              </a:spcAft>
              <a:buNone/>
            </a:pPr>
            <a:r>
              <a:rPr lang="es">
                <a:latin typeface="Times New Roman"/>
                <a:ea typeface="Times New Roman"/>
                <a:cs typeface="Times New Roman"/>
                <a:sym typeface="Times New Roman"/>
              </a:rPr>
              <a:t>Se relacionan con los </a:t>
            </a:r>
            <a:r>
              <a:rPr lang="es">
                <a:solidFill>
                  <a:schemeClr val="accent6"/>
                </a:solidFill>
                <a:latin typeface="Times New Roman"/>
                <a:ea typeface="Times New Roman"/>
                <a:cs typeface="Times New Roman"/>
                <a:sym typeface="Times New Roman"/>
              </a:rPr>
              <a:t>diagramas de estructura de datos</a:t>
            </a:r>
            <a:r>
              <a:rPr lang="es">
                <a:latin typeface="Times New Roman"/>
                <a:ea typeface="Times New Roman"/>
                <a:cs typeface="Times New Roman"/>
                <a:sym typeface="Times New Roman"/>
              </a:rPr>
              <a:t>, que se centran en las </a:t>
            </a:r>
            <a:r>
              <a:rPr lang="es">
                <a:solidFill>
                  <a:schemeClr val="accent6"/>
                </a:solidFill>
                <a:latin typeface="Times New Roman"/>
                <a:ea typeface="Times New Roman"/>
                <a:cs typeface="Times New Roman"/>
                <a:sym typeface="Times New Roman"/>
              </a:rPr>
              <a:t>relaciones de los elementos dentro de las entidades</a:t>
            </a:r>
            <a:r>
              <a:rPr lang="es">
                <a:latin typeface="Times New Roman"/>
                <a:ea typeface="Times New Roman"/>
                <a:cs typeface="Times New Roman"/>
                <a:sym typeface="Times New Roman"/>
              </a:rPr>
              <a:t>, en lugar de las relaciones entre las entidades mismas.</a:t>
            </a:r>
            <a:endParaRPr>
              <a:latin typeface="Times New Roman"/>
              <a:ea typeface="Times New Roman"/>
              <a:cs typeface="Times New Roman"/>
              <a:sym typeface="Times New Roman"/>
            </a:endParaRPr>
          </a:p>
          <a:p>
            <a:pPr marL="0" lvl="0" indent="0" algn="l" rtl="0">
              <a:spcBef>
                <a:spcPts val="1600"/>
              </a:spcBef>
              <a:spcAft>
                <a:spcPts val="1600"/>
              </a:spcAft>
              <a:buNone/>
            </a:pPr>
            <a:endParaRPr>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77"/>
          <p:cNvSpPr txBox="1"/>
          <p:nvPr/>
        </p:nvSpPr>
        <p:spPr>
          <a:xfrm>
            <a:off x="444375" y="263350"/>
            <a:ext cx="5263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Elementos</a:t>
            </a:r>
            <a:endParaRPr sz="3000">
              <a:solidFill>
                <a:schemeClr val="lt2"/>
              </a:solidFill>
              <a:latin typeface="Impact"/>
              <a:ea typeface="Impact"/>
              <a:cs typeface="Impact"/>
              <a:sym typeface="Impact"/>
            </a:endParaRPr>
          </a:p>
        </p:txBody>
      </p:sp>
      <p:pic>
        <p:nvPicPr>
          <p:cNvPr id="857" name="Google Shape;857;p77"/>
          <p:cNvPicPr preferRelativeResize="0"/>
          <p:nvPr/>
        </p:nvPicPr>
        <p:blipFill>
          <a:blip r:embed="rId3">
            <a:alphaModFix/>
          </a:blip>
          <a:stretch>
            <a:fillRect/>
          </a:stretch>
        </p:blipFill>
        <p:spPr>
          <a:xfrm>
            <a:off x="519450" y="1404963"/>
            <a:ext cx="2385675" cy="1301275"/>
          </a:xfrm>
          <a:prstGeom prst="rect">
            <a:avLst/>
          </a:prstGeom>
          <a:noFill/>
          <a:ln>
            <a:noFill/>
          </a:ln>
        </p:spPr>
      </p:pic>
      <p:pic>
        <p:nvPicPr>
          <p:cNvPr id="858" name="Google Shape;858;p77"/>
          <p:cNvPicPr preferRelativeResize="0"/>
          <p:nvPr/>
        </p:nvPicPr>
        <p:blipFill>
          <a:blip r:embed="rId4">
            <a:alphaModFix/>
          </a:blip>
          <a:stretch>
            <a:fillRect/>
          </a:stretch>
        </p:blipFill>
        <p:spPr>
          <a:xfrm>
            <a:off x="3628513" y="1490588"/>
            <a:ext cx="2056625" cy="1130025"/>
          </a:xfrm>
          <a:prstGeom prst="rect">
            <a:avLst/>
          </a:prstGeom>
          <a:noFill/>
          <a:ln>
            <a:noFill/>
          </a:ln>
        </p:spPr>
      </p:pic>
      <p:pic>
        <p:nvPicPr>
          <p:cNvPr id="859" name="Google Shape;859;p77"/>
          <p:cNvPicPr preferRelativeResize="0"/>
          <p:nvPr/>
        </p:nvPicPr>
        <p:blipFill>
          <a:blip r:embed="rId5">
            <a:alphaModFix/>
          </a:blip>
          <a:stretch>
            <a:fillRect/>
          </a:stretch>
        </p:blipFill>
        <p:spPr>
          <a:xfrm>
            <a:off x="6408524" y="1494712"/>
            <a:ext cx="2056625" cy="1121793"/>
          </a:xfrm>
          <a:prstGeom prst="rect">
            <a:avLst/>
          </a:prstGeom>
          <a:noFill/>
          <a:ln>
            <a:noFill/>
          </a:ln>
        </p:spPr>
      </p:pic>
      <p:pic>
        <p:nvPicPr>
          <p:cNvPr id="860" name="Google Shape;860;p77"/>
          <p:cNvPicPr preferRelativeResize="0"/>
          <p:nvPr/>
        </p:nvPicPr>
        <p:blipFill>
          <a:blip r:embed="rId6">
            <a:alphaModFix/>
          </a:blip>
          <a:stretch>
            <a:fillRect/>
          </a:stretch>
        </p:blipFill>
        <p:spPr>
          <a:xfrm>
            <a:off x="683975" y="3135751"/>
            <a:ext cx="2056625" cy="1542469"/>
          </a:xfrm>
          <a:prstGeom prst="rect">
            <a:avLst/>
          </a:prstGeom>
          <a:noFill/>
          <a:ln>
            <a:noFill/>
          </a:ln>
        </p:spPr>
      </p:pic>
      <p:sp>
        <p:nvSpPr>
          <p:cNvPr id="861" name="Google Shape;861;p77"/>
          <p:cNvSpPr txBox="1"/>
          <p:nvPr/>
        </p:nvSpPr>
        <p:spPr>
          <a:xfrm>
            <a:off x="3628525" y="3584875"/>
            <a:ext cx="27708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latin typeface="Times New Roman"/>
                <a:ea typeface="Times New Roman"/>
                <a:cs typeface="Times New Roman"/>
                <a:sym typeface="Times New Roman"/>
              </a:rPr>
              <a:t>Como las entidades interactúan o se asocian entre sí. </a:t>
            </a:r>
            <a:endParaRPr sz="1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33"/>
          <p:cNvPicPr preferRelativeResize="0"/>
          <p:nvPr/>
        </p:nvPicPr>
        <p:blipFill rotWithShape="1">
          <a:blip r:embed="rId3">
            <a:alphaModFix amt="50000"/>
          </a:blip>
          <a:srcRect t="3121" b="3131"/>
          <a:stretch/>
        </p:blipFill>
        <p:spPr>
          <a:xfrm>
            <a:off x="0" y="0"/>
            <a:ext cx="9144005" cy="5143497"/>
          </a:xfrm>
          <a:prstGeom prst="rect">
            <a:avLst/>
          </a:prstGeom>
          <a:noFill/>
          <a:ln>
            <a:noFill/>
          </a:ln>
        </p:spPr>
      </p:pic>
      <p:sp>
        <p:nvSpPr>
          <p:cNvPr id="554" name="Google Shape;554;p33"/>
          <p:cNvSpPr txBox="1">
            <a:spLocks noGrp="1"/>
          </p:cNvSpPr>
          <p:nvPr>
            <p:ph type="ctrTitle"/>
          </p:nvPr>
        </p:nvSpPr>
        <p:spPr>
          <a:xfrm>
            <a:off x="1837575" y="1251525"/>
            <a:ext cx="5445900" cy="26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Modelo relacional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8"/>
          <p:cNvSpPr txBox="1"/>
          <p:nvPr/>
        </p:nvSpPr>
        <p:spPr>
          <a:xfrm>
            <a:off x="444375" y="263350"/>
            <a:ext cx="5263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Elementos</a:t>
            </a:r>
            <a:endParaRPr sz="3000">
              <a:solidFill>
                <a:schemeClr val="lt2"/>
              </a:solidFill>
              <a:latin typeface="Impact"/>
              <a:ea typeface="Impact"/>
              <a:cs typeface="Impact"/>
              <a:sym typeface="Impact"/>
            </a:endParaRPr>
          </a:p>
        </p:txBody>
      </p:sp>
      <p:pic>
        <p:nvPicPr>
          <p:cNvPr id="867" name="Google Shape;867;p78"/>
          <p:cNvPicPr preferRelativeResize="0"/>
          <p:nvPr/>
        </p:nvPicPr>
        <p:blipFill>
          <a:blip r:embed="rId3">
            <a:alphaModFix/>
          </a:blip>
          <a:stretch>
            <a:fillRect/>
          </a:stretch>
        </p:blipFill>
        <p:spPr>
          <a:xfrm>
            <a:off x="444375" y="1340300"/>
            <a:ext cx="2305050" cy="1428750"/>
          </a:xfrm>
          <a:prstGeom prst="rect">
            <a:avLst/>
          </a:prstGeom>
          <a:noFill/>
          <a:ln>
            <a:noFill/>
          </a:ln>
        </p:spPr>
      </p:pic>
      <p:pic>
        <p:nvPicPr>
          <p:cNvPr id="868" name="Google Shape;868;p78"/>
          <p:cNvPicPr preferRelativeResize="0"/>
          <p:nvPr/>
        </p:nvPicPr>
        <p:blipFill rotWithShape="1">
          <a:blip r:embed="rId4">
            <a:alphaModFix/>
          </a:blip>
          <a:srcRect t="20134"/>
          <a:stretch/>
        </p:blipFill>
        <p:spPr>
          <a:xfrm>
            <a:off x="3300394" y="1340300"/>
            <a:ext cx="5382757" cy="3227575"/>
          </a:xfrm>
          <a:prstGeom prst="rect">
            <a:avLst/>
          </a:prstGeom>
          <a:noFill/>
          <a:ln>
            <a:noFill/>
          </a:ln>
        </p:spPr>
      </p:pic>
      <p:pic>
        <p:nvPicPr>
          <p:cNvPr id="869" name="Google Shape;869;p78"/>
          <p:cNvPicPr preferRelativeResize="0"/>
          <p:nvPr/>
        </p:nvPicPr>
        <p:blipFill>
          <a:blip r:embed="rId5">
            <a:alphaModFix/>
          </a:blip>
          <a:stretch>
            <a:fillRect/>
          </a:stretch>
        </p:blipFill>
        <p:spPr>
          <a:xfrm>
            <a:off x="444375" y="3139125"/>
            <a:ext cx="2305050" cy="1428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79"/>
          <p:cNvSpPr txBox="1"/>
          <p:nvPr/>
        </p:nvSpPr>
        <p:spPr>
          <a:xfrm>
            <a:off x="507600" y="1272500"/>
            <a:ext cx="8128800" cy="33597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s" sz="2000" b="1">
                <a:solidFill>
                  <a:srgbClr val="284F7D"/>
                </a:solidFill>
                <a:latin typeface="Times New Roman"/>
                <a:ea typeface="Times New Roman"/>
                <a:cs typeface="Times New Roman"/>
                <a:sym typeface="Times New Roman"/>
              </a:rPr>
              <a:t>1:M</a:t>
            </a:r>
            <a:endParaRPr sz="2000" b="1">
              <a:solidFill>
                <a:srgbClr val="284F7D"/>
              </a:solidFill>
              <a:latin typeface="Times New Roman"/>
              <a:ea typeface="Times New Roman"/>
              <a:cs typeface="Times New Roman"/>
              <a:sym typeface="Times New Roman"/>
            </a:endParaRPr>
          </a:p>
          <a:p>
            <a:pPr marL="0" lvl="0" indent="457200" algn="l" rtl="0">
              <a:spcBef>
                <a:spcPts val="1000"/>
              </a:spcBef>
              <a:spcAft>
                <a:spcPts val="0"/>
              </a:spcAft>
              <a:buNone/>
            </a:pPr>
            <a:r>
              <a:rPr lang="es" sz="1800">
                <a:latin typeface="Times New Roman"/>
                <a:ea typeface="Times New Roman"/>
                <a:cs typeface="Times New Roman"/>
                <a:sym typeface="Times New Roman"/>
              </a:rPr>
              <a:t>Es el ideal del modelo relacional.</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es" sz="2000" b="1">
                <a:solidFill>
                  <a:srgbClr val="284F7D"/>
                </a:solidFill>
                <a:latin typeface="Times New Roman"/>
                <a:ea typeface="Times New Roman"/>
                <a:cs typeface="Times New Roman"/>
                <a:sym typeface="Times New Roman"/>
              </a:rPr>
              <a:t>1:1</a:t>
            </a:r>
            <a:endParaRPr sz="2000" b="1">
              <a:solidFill>
                <a:srgbClr val="284F7D"/>
              </a:solidFill>
              <a:latin typeface="Times New Roman"/>
              <a:ea typeface="Times New Roman"/>
              <a:cs typeface="Times New Roman"/>
              <a:sym typeface="Times New Roman"/>
            </a:endParaRPr>
          </a:p>
          <a:p>
            <a:pPr marL="0" lvl="0" indent="457200" algn="l" rtl="0">
              <a:spcBef>
                <a:spcPts val="1000"/>
              </a:spcBef>
              <a:spcAft>
                <a:spcPts val="0"/>
              </a:spcAft>
              <a:buNone/>
            </a:pPr>
            <a:r>
              <a:rPr lang="es" sz="1800">
                <a:latin typeface="Times New Roman"/>
                <a:ea typeface="Times New Roman"/>
                <a:cs typeface="Times New Roman"/>
                <a:sym typeface="Times New Roman"/>
              </a:rPr>
              <a:t>Debe ser rara en cualquier diseño de base de datos relacional</a:t>
            </a:r>
            <a:r>
              <a:rPr lang="es"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marL="0" lvl="0" indent="0" algn="l" rtl="0">
              <a:spcBef>
                <a:spcPts val="1000"/>
              </a:spcBef>
              <a:spcAft>
                <a:spcPts val="0"/>
              </a:spcAft>
              <a:buNone/>
            </a:pPr>
            <a:r>
              <a:rPr lang="es" sz="2000" b="1">
                <a:solidFill>
                  <a:srgbClr val="284F7D"/>
                </a:solidFill>
                <a:latin typeface="Times New Roman"/>
                <a:ea typeface="Times New Roman"/>
                <a:cs typeface="Times New Roman"/>
                <a:sym typeface="Times New Roman"/>
              </a:rPr>
              <a:t>M:N</a:t>
            </a:r>
            <a:endParaRPr sz="2000" b="1">
              <a:solidFill>
                <a:srgbClr val="284F7D"/>
              </a:solidFill>
              <a:latin typeface="Times New Roman"/>
              <a:ea typeface="Times New Roman"/>
              <a:cs typeface="Times New Roman"/>
              <a:sym typeface="Times New Roman"/>
            </a:endParaRPr>
          </a:p>
          <a:p>
            <a:pPr marL="0" lvl="0" indent="457200" algn="l" rtl="0">
              <a:spcBef>
                <a:spcPts val="1000"/>
              </a:spcBef>
              <a:spcAft>
                <a:spcPts val="0"/>
              </a:spcAft>
              <a:buNone/>
            </a:pPr>
            <a:r>
              <a:rPr lang="es" sz="1800">
                <a:latin typeface="Times New Roman"/>
                <a:ea typeface="Times New Roman"/>
                <a:cs typeface="Times New Roman"/>
                <a:sym typeface="Times New Roman"/>
              </a:rPr>
              <a:t>No se pueden implementar como tales en el modelo relacional.</a:t>
            </a:r>
            <a:endParaRPr sz="1800">
              <a:latin typeface="Times New Roman"/>
              <a:ea typeface="Times New Roman"/>
              <a:cs typeface="Times New Roman"/>
              <a:sym typeface="Times New Roman"/>
            </a:endParaRPr>
          </a:p>
          <a:p>
            <a:pPr marL="0" lvl="0" indent="0" algn="l" rtl="0">
              <a:spcBef>
                <a:spcPts val="1000"/>
              </a:spcBef>
              <a:spcAft>
                <a:spcPts val="0"/>
              </a:spcAft>
              <a:buNone/>
            </a:pPr>
            <a:endParaRPr sz="2000">
              <a:latin typeface="Times New Roman"/>
              <a:ea typeface="Times New Roman"/>
              <a:cs typeface="Times New Roman"/>
              <a:sym typeface="Times New Roman"/>
            </a:endParaRPr>
          </a:p>
          <a:p>
            <a:pPr marL="0" lvl="0" indent="0" algn="l" rtl="0">
              <a:spcBef>
                <a:spcPts val="1000"/>
              </a:spcBef>
              <a:spcAft>
                <a:spcPts val="0"/>
              </a:spcAft>
              <a:buNone/>
            </a:pPr>
            <a:endParaRPr sz="2000">
              <a:latin typeface="Times New Roman"/>
              <a:ea typeface="Times New Roman"/>
              <a:cs typeface="Times New Roman"/>
              <a:sym typeface="Times New Roman"/>
            </a:endParaRPr>
          </a:p>
        </p:txBody>
      </p:sp>
      <p:sp>
        <p:nvSpPr>
          <p:cNvPr id="875" name="Google Shape;875;p79"/>
          <p:cNvSpPr txBox="1"/>
          <p:nvPr/>
        </p:nvSpPr>
        <p:spPr>
          <a:xfrm>
            <a:off x="444375" y="263350"/>
            <a:ext cx="5263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Tipos de relaciones</a:t>
            </a:r>
            <a:endParaRPr sz="3000">
              <a:solidFill>
                <a:schemeClr val="lt2"/>
              </a:solidFill>
              <a:latin typeface="Impact"/>
              <a:ea typeface="Impact"/>
              <a:cs typeface="Impact"/>
              <a:sym typeface="Impac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80"/>
          <p:cNvSpPr txBox="1"/>
          <p:nvPr/>
        </p:nvSpPr>
        <p:spPr>
          <a:xfrm>
            <a:off x="507600" y="1272500"/>
            <a:ext cx="8128800" cy="1758300"/>
          </a:xfrm>
          <a:prstGeom prst="rect">
            <a:avLst/>
          </a:prstGeom>
          <a:noFill/>
          <a:ln>
            <a:noFill/>
          </a:ln>
        </p:spPr>
        <p:txBody>
          <a:bodyPr spcFirstLastPara="1" wrap="square" lIns="91425" tIns="91425" rIns="91425" bIns="91425" anchor="t" anchorCtr="0">
            <a:noAutofit/>
          </a:bodyPr>
          <a:lstStyle/>
          <a:p>
            <a:pPr marL="457200" lvl="0" indent="-355600" algn="l" rtl="0">
              <a:spcBef>
                <a:spcPts val="1000"/>
              </a:spcBef>
              <a:spcAft>
                <a:spcPts val="0"/>
              </a:spcAft>
              <a:buClr>
                <a:srgbClr val="284F7D"/>
              </a:buClr>
              <a:buSzPts val="2000"/>
              <a:buFont typeface="Times New Roman"/>
              <a:buChar char="★"/>
            </a:pPr>
            <a:r>
              <a:rPr lang="es" sz="2000">
                <a:solidFill>
                  <a:srgbClr val="284F7D"/>
                </a:solidFill>
                <a:latin typeface="Times New Roman"/>
                <a:ea typeface="Times New Roman"/>
                <a:cs typeface="Times New Roman"/>
                <a:sym typeface="Times New Roman"/>
              </a:rPr>
              <a:t>Es la norma en una base de datos relacional.</a:t>
            </a:r>
            <a:endParaRPr sz="2000">
              <a:solidFill>
                <a:srgbClr val="284F7D"/>
              </a:solidFill>
              <a:latin typeface="Times New Roman"/>
              <a:ea typeface="Times New Roman"/>
              <a:cs typeface="Times New Roman"/>
              <a:sym typeface="Times New Roman"/>
            </a:endParaRPr>
          </a:p>
          <a:p>
            <a:pPr marL="457200" lvl="0" indent="-355600" algn="l" rtl="0">
              <a:spcBef>
                <a:spcPts val="0"/>
              </a:spcBef>
              <a:spcAft>
                <a:spcPts val="0"/>
              </a:spcAft>
              <a:buClr>
                <a:srgbClr val="284F7D"/>
              </a:buClr>
              <a:buSzPts val="2000"/>
              <a:buFont typeface="Times New Roman"/>
              <a:buChar char="★"/>
            </a:pPr>
            <a:r>
              <a:rPr lang="es" sz="2000">
                <a:solidFill>
                  <a:srgbClr val="284F7D"/>
                </a:solidFill>
                <a:latin typeface="Times New Roman"/>
                <a:ea typeface="Times New Roman"/>
                <a:cs typeface="Times New Roman"/>
                <a:sym typeface="Times New Roman"/>
              </a:rPr>
              <a:t>Se encuentra en cualquier ambiente de base de datos.</a:t>
            </a:r>
            <a:endParaRPr sz="2000">
              <a:solidFill>
                <a:srgbClr val="284F7D"/>
              </a:solidFill>
              <a:latin typeface="Times New Roman"/>
              <a:ea typeface="Times New Roman"/>
              <a:cs typeface="Times New Roman"/>
              <a:sym typeface="Times New Roman"/>
            </a:endParaRPr>
          </a:p>
          <a:p>
            <a:pPr marL="457200" lvl="0" indent="-355600" algn="l" rtl="0">
              <a:spcBef>
                <a:spcPts val="0"/>
              </a:spcBef>
              <a:spcAft>
                <a:spcPts val="0"/>
              </a:spcAft>
              <a:buClr>
                <a:srgbClr val="284F7D"/>
              </a:buClr>
              <a:buSzPts val="2000"/>
              <a:buFont typeface="Times New Roman"/>
              <a:buChar char="★"/>
            </a:pPr>
            <a:r>
              <a:rPr lang="es" sz="2000">
                <a:solidFill>
                  <a:srgbClr val="284F7D"/>
                </a:solidFill>
                <a:latin typeface="Times New Roman"/>
                <a:ea typeface="Times New Roman"/>
                <a:cs typeface="Times New Roman"/>
                <a:sym typeface="Times New Roman"/>
              </a:rPr>
              <a:t>Es implementada fácilmente en el modelo relacional al poner la clave primaria del lado 1 en la tabla del lado muchos como clave foránea. </a:t>
            </a:r>
            <a:endParaRPr sz="2000">
              <a:solidFill>
                <a:srgbClr val="284F7D"/>
              </a:solidFill>
              <a:latin typeface="Times New Roman"/>
              <a:ea typeface="Times New Roman"/>
              <a:cs typeface="Times New Roman"/>
              <a:sym typeface="Times New Roman"/>
            </a:endParaRPr>
          </a:p>
          <a:p>
            <a:pPr marL="0" lvl="0" indent="0" algn="l" rtl="0">
              <a:spcBef>
                <a:spcPts val="1000"/>
              </a:spcBef>
              <a:spcAft>
                <a:spcPts val="0"/>
              </a:spcAft>
              <a:buNone/>
            </a:pPr>
            <a:endParaRPr sz="2000">
              <a:solidFill>
                <a:srgbClr val="284F7D"/>
              </a:solidFill>
              <a:latin typeface="Times New Roman"/>
              <a:ea typeface="Times New Roman"/>
              <a:cs typeface="Times New Roman"/>
              <a:sym typeface="Times New Roman"/>
            </a:endParaRPr>
          </a:p>
        </p:txBody>
      </p:sp>
      <p:sp>
        <p:nvSpPr>
          <p:cNvPr id="881" name="Google Shape;881;p80"/>
          <p:cNvSpPr txBox="1"/>
          <p:nvPr/>
        </p:nvSpPr>
        <p:spPr>
          <a:xfrm>
            <a:off x="1940400" y="246025"/>
            <a:ext cx="5263200" cy="7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000" b="1">
                <a:solidFill>
                  <a:schemeClr val="lt2"/>
                </a:solidFill>
                <a:latin typeface="Times New Roman"/>
                <a:ea typeface="Times New Roman"/>
                <a:cs typeface="Times New Roman"/>
                <a:sym typeface="Times New Roman"/>
              </a:rPr>
              <a:t>1:M</a:t>
            </a:r>
            <a:endParaRPr sz="3000">
              <a:solidFill>
                <a:schemeClr val="lt2"/>
              </a:solidFill>
              <a:latin typeface="Impact"/>
              <a:ea typeface="Impact"/>
              <a:cs typeface="Impact"/>
              <a:sym typeface="Impact"/>
            </a:endParaRPr>
          </a:p>
        </p:txBody>
      </p:sp>
      <p:pic>
        <p:nvPicPr>
          <p:cNvPr id="882" name="Google Shape;882;p80"/>
          <p:cNvPicPr preferRelativeResize="0"/>
          <p:nvPr/>
        </p:nvPicPr>
        <p:blipFill rotWithShape="1">
          <a:blip r:embed="rId3">
            <a:alphaModFix/>
          </a:blip>
          <a:srcRect l="29762" t="40026" r="50830" b="47671"/>
          <a:stretch/>
        </p:blipFill>
        <p:spPr>
          <a:xfrm>
            <a:off x="507600" y="3101163"/>
            <a:ext cx="3496659" cy="1773299"/>
          </a:xfrm>
          <a:prstGeom prst="rect">
            <a:avLst/>
          </a:prstGeom>
          <a:noFill/>
          <a:ln>
            <a:noFill/>
          </a:ln>
        </p:spPr>
      </p:pic>
      <p:pic>
        <p:nvPicPr>
          <p:cNvPr id="883" name="Google Shape;883;p80"/>
          <p:cNvPicPr preferRelativeResize="0"/>
          <p:nvPr/>
        </p:nvPicPr>
        <p:blipFill rotWithShape="1">
          <a:blip r:embed="rId4">
            <a:alphaModFix/>
          </a:blip>
          <a:srcRect l="29608" t="60281" r="50707" b="25683"/>
          <a:stretch/>
        </p:blipFill>
        <p:spPr>
          <a:xfrm>
            <a:off x="4979399" y="3030800"/>
            <a:ext cx="3355424" cy="191401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p81"/>
          <p:cNvPicPr preferRelativeResize="0"/>
          <p:nvPr/>
        </p:nvPicPr>
        <p:blipFill rotWithShape="1">
          <a:blip r:embed="rId3">
            <a:alphaModFix/>
          </a:blip>
          <a:srcRect l="35830" t="59470" r="26993" b="17780"/>
          <a:stretch/>
        </p:blipFill>
        <p:spPr>
          <a:xfrm>
            <a:off x="135063" y="399676"/>
            <a:ext cx="8873875" cy="434415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82"/>
          <p:cNvSpPr txBox="1"/>
          <p:nvPr/>
        </p:nvSpPr>
        <p:spPr>
          <a:xfrm>
            <a:off x="362550" y="1152263"/>
            <a:ext cx="8418900" cy="1758300"/>
          </a:xfrm>
          <a:prstGeom prst="rect">
            <a:avLst/>
          </a:prstGeom>
          <a:noFill/>
          <a:ln>
            <a:noFill/>
          </a:ln>
        </p:spPr>
        <p:txBody>
          <a:bodyPr spcFirstLastPara="1" wrap="square" lIns="91425" tIns="91425" rIns="91425" bIns="91425" anchor="t" anchorCtr="0">
            <a:noAutofit/>
          </a:bodyPr>
          <a:lstStyle/>
          <a:p>
            <a:pPr marL="457200" lvl="0" indent="-355600" algn="l" rtl="0">
              <a:spcBef>
                <a:spcPts val="1000"/>
              </a:spcBef>
              <a:spcAft>
                <a:spcPts val="0"/>
              </a:spcAft>
              <a:buClr>
                <a:srgbClr val="284F7D"/>
              </a:buClr>
              <a:buSzPts val="2000"/>
              <a:buFont typeface="Times New Roman"/>
              <a:buChar char="★"/>
            </a:pPr>
            <a:r>
              <a:rPr lang="es" sz="2000">
                <a:solidFill>
                  <a:srgbClr val="284F7D"/>
                </a:solidFill>
                <a:latin typeface="Times New Roman"/>
                <a:ea typeface="Times New Roman"/>
                <a:cs typeface="Times New Roman"/>
                <a:sym typeface="Times New Roman"/>
              </a:rPr>
              <a:t>Una entidad puede estar relacionada a sólo otra entidad y viceversa.</a:t>
            </a:r>
            <a:endParaRPr sz="2000">
              <a:solidFill>
                <a:srgbClr val="284F7D"/>
              </a:solidFill>
              <a:latin typeface="Times New Roman"/>
              <a:ea typeface="Times New Roman"/>
              <a:cs typeface="Times New Roman"/>
              <a:sym typeface="Times New Roman"/>
            </a:endParaRPr>
          </a:p>
          <a:p>
            <a:pPr marL="457200" lvl="0" indent="-355600" algn="l" rtl="0">
              <a:spcBef>
                <a:spcPts val="0"/>
              </a:spcBef>
              <a:spcAft>
                <a:spcPts val="0"/>
              </a:spcAft>
              <a:buClr>
                <a:srgbClr val="284F7D"/>
              </a:buClr>
              <a:buSzPts val="2000"/>
              <a:buFont typeface="Times New Roman"/>
              <a:buChar char="★"/>
            </a:pPr>
            <a:r>
              <a:rPr lang="es" sz="2000">
                <a:solidFill>
                  <a:srgbClr val="284F7D"/>
                </a:solidFill>
                <a:latin typeface="Times New Roman"/>
                <a:ea typeface="Times New Roman"/>
                <a:cs typeface="Times New Roman"/>
                <a:sym typeface="Times New Roman"/>
              </a:rPr>
              <a:t>La existencia de relación 1:1 a veces significa que los componentes de una entidad no se definieron correctamente.</a:t>
            </a:r>
            <a:endParaRPr sz="2000">
              <a:solidFill>
                <a:srgbClr val="284F7D"/>
              </a:solidFill>
              <a:latin typeface="Times New Roman"/>
              <a:ea typeface="Times New Roman"/>
              <a:cs typeface="Times New Roman"/>
              <a:sym typeface="Times New Roman"/>
            </a:endParaRPr>
          </a:p>
          <a:p>
            <a:pPr marL="457200" lvl="0" indent="-355600" algn="l" rtl="0">
              <a:spcBef>
                <a:spcPts val="0"/>
              </a:spcBef>
              <a:spcAft>
                <a:spcPts val="0"/>
              </a:spcAft>
              <a:buClr>
                <a:srgbClr val="284F7D"/>
              </a:buClr>
              <a:buSzPts val="2000"/>
              <a:buFont typeface="Times New Roman"/>
              <a:buChar char="★"/>
            </a:pPr>
            <a:r>
              <a:rPr lang="es" sz="2000">
                <a:solidFill>
                  <a:srgbClr val="284F7D"/>
                </a:solidFill>
                <a:latin typeface="Times New Roman"/>
                <a:ea typeface="Times New Roman"/>
                <a:cs typeface="Times New Roman"/>
                <a:sym typeface="Times New Roman"/>
              </a:rPr>
              <a:t>Podría indicar que las dos entidades en realidad pertenecen a la misma tabla.</a:t>
            </a:r>
            <a:endParaRPr sz="2000">
              <a:solidFill>
                <a:srgbClr val="284F7D"/>
              </a:solidFill>
              <a:latin typeface="Times New Roman"/>
              <a:ea typeface="Times New Roman"/>
              <a:cs typeface="Times New Roman"/>
              <a:sym typeface="Times New Roman"/>
            </a:endParaRPr>
          </a:p>
        </p:txBody>
      </p:sp>
      <p:sp>
        <p:nvSpPr>
          <p:cNvPr id="894" name="Google Shape;894;p82"/>
          <p:cNvSpPr txBox="1"/>
          <p:nvPr/>
        </p:nvSpPr>
        <p:spPr>
          <a:xfrm>
            <a:off x="1940400" y="246025"/>
            <a:ext cx="5263200" cy="7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000" b="1">
                <a:solidFill>
                  <a:schemeClr val="lt2"/>
                </a:solidFill>
                <a:latin typeface="Times New Roman"/>
                <a:ea typeface="Times New Roman"/>
                <a:cs typeface="Times New Roman"/>
                <a:sym typeface="Times New Roman"/>
              </a:rPr>
              <a:t>1:1</a:t>
            </a:r>
            <a:endParaRPr sz="3000">
              <a:solidFill>
                <a:schemeClr val="lt2"/>
              </a:solidFill>
              <a:latin typeface="Impact"/>
              <a:ea typeface="Impact"/>
              <a:cs typeface="Impact"/>
              <a:sym typeface="Impact"/>
            </a:endParaRPr>
          </a:p>
        </p:txBody>
      </p:sp>
      <p:pic>
        <p:nvPicPr>
          <p:cNvPr id="895" name="Google Shape;895;p82"/>
          <p:cNvPicPr preferRelativeResize="0"/>
          <p:nvPr/>
        </p:nvPicPr>
        <p:blipFill rotWithShape="1">
          <a:blip r:embed="rId3">
            <a:alphaModFix/>
          </a:blip>
          <a:srcRect l="29762" t="45052" r="50553" b="42298"/>
          <a:stretch/>
        </p:blipFill>
        <p:spPr>
          <a:xfrm>
            <a:off x="2978919" y="3030825"/>
            <a:ext cx="3420256" cy="1758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83"/>
          <p:cNvSpPr txBox="1"/>
          <p:nvPr/>
        </p:nvSpPr>
        <p:spPr>
          <a:xfrm>
            <a:off x="362550" y="1152263"/>
            <a:ext cx="8418900" cy="1758300"/>
          </a:xfrm>
          <a:prstGeom prst="rect">
            <a:avLst/>
          </a:prstGeom>
          <a:noFill/>
          <a:ln>
            <a:noFill/>
          </a:ln>
        </p:spPr>
        <p:txBody>
          <a:bodyPr spcFirstLastPara="1" wrap="square" lIns="91425" tIns="91425" rIns="91425" bIns="91425" anchor="t" anchorCtr="0">
            <a:noAutofit/>
          </a:bodyPr>
          <a:lstStyle/>
          <a:p>
            <a:pPr marL="457200" lvl="0" indent="-355600" algn="l" rtl="0">
              <a:spcBef>
                <a:spcPts val="1000"/>
              </a:spcBef>
              <a:spcAft>
                <a:spcPts val="0"/>
              </a:spcAft>
              <a:buClr>
                <a:srgbClr val="284F7D"/>
              </a:buClr>
              <a:buSzPts val="2000"/>
              <a:buFont typeface="Times New Roman"/>
              <a:buChar char="★"/>
            </a:pPr>
            <a:r>
              <a:rPr lang="es" sz="2000">
                <a:solidFill>
                  <a:srgbClr val="284F7D"/>
                </a:solidFill>
                <a:latin typeface="Times New Roman"/>
                <a:ea typeface="Times New Roman"/>
                <a:cs typeface="Times New Roman"/>
                <a:sym typeface="Times New Roman"/>
              </a:rPr>
              <a:t>No se soporta directamente en el ambiente relacional, pero las relaciones M:N se pueden implementar al crear una nueva entidad en relaciones 1:M con las entidades originales.</a:t>
            </a:r>
            <a:endParaRPr sz="2000">
              <a:solidFill>
                <a:srgbClr val="284F7D"/>
              </a:solidFill>
              <a:latin typeface="Times New Roman"/>
              <a:ea typeface="Times New Roman"/>
              <a:cs typeface="Times New Roman"/>
              <a:sym typeface="Times New Roman"/>
            </a:endParaRPr>
          </a:p>
          <a:p>
            <a:pPr marL="457200" lvl="0" indent="-355600" algn="l" rtl="0">
              <a:spcBef>
                <a:spcPts val="0"/>
              </a:spcBef>
              <a:spcAft>
                <a:spcPts val="0"/>
              </a:spcAft>
              <a:buClr>
                <a:srgbClr val="284F7D"/>
              </a:buClr>
              <a:buSzPts val="2000"/>
              <a:buFont typeface="Times New Roman"/>
              <a:buChar char="★"/>
            </a:pPr>
            <a:r>
              <a:rPr lang="es" sz="2000">
                <a:solidFill>
                  <a:srgbClr val="284F7D"/>
                </a:solidFill>
                <a:latin typeface="Times New Roman"/>
                <a:ea typeface="Times New Roman"/>
                <a:cs typeface="Times New Roman"/>
                <a:sym typeface="Times New Roman"/>
              </a:rPr>
              <a:t>Los problemas se pueden evitar al crear una entidad compuesta(entidad puente o entidad asociativa).</a:t>
            </a:r>
            <a:endParaRPr sz="2000">
              <a:solidFill>
                <a:srgbClr val="284F7D"/>
              </a:solidFill>
              <a:latin typeface="Times New Roman"/>
              <a:ea typeface="Times New Roman"/>
              <a:cs typeface="Times New Roman"/>
              <a:sym typeface="Times New Roman"/>
            </a:endParaRPr>
          </a:p>
          <a:p>
            <a:pPr marL="0" lvl="0" indent="0" algn="l" rtl="0">
              <a:spcBef>
                <a:spcPts val="1000"/>
              </a:spcBef>
              <a:spcAft>
                <a:spcPts val="0"/>
              </a:spcAft>
              <a:buNone/>
            </a:pPr>
            <a:endParaRPr sz="2000">
              <a:solidFill>
                <a:srgbClr val="284F7D"/>
              </a:solidFill>
              <a:latin typeface="Times New Roman"/>
              <a:ea typeface="Times New Roman"/>
              <a:cs typeface="Times New Roman"/>
              <a:sym typeface="Times New Roman"/>
            </a:endParaRPr>
          </a:p>
        </p:txBody>
      </p:sp>
      <p:sp>
        <p:nvSpPr>
          <p:cNvPr id="901" name="Google Shape;901;p83"/>
          <p:cNvSpPr txBox="1"/>
          <p:nvPr/>
        </p:nvSpPr>
        <p:spPr>
          <a:xfrm>
            <a:off x="1940400" y="246025"/>
            <a:ext cx="5263200" cy="7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000" b="1">
                <a:solidFill>
                  <a:schemeClr val="lt2"/>
                </a:solidFill>
                <a:latin typeface="Times New Roman"/>
                <a:ea typeface="Times New Roman"/>
                <a:cs typeface="Times New Roman"/>
                <a:sym typeface="Times New Roman"/>
              </a:rPr>
              <a:t>M:N</a:t>
            </a:r>
            <a:endParaRPr sz="3000">
              <a:solidFill>
                <a:schemeClr val="lt2"/>
              </a:solidFill>
              <a:latin typeface="Impact"/>
              <a:ea typeface="Impact"/>
              <a:cs typeface="Impact"/>
              <a:sym typeface="Impact"/>
            </a:endParaRPr>
          </a:p>
        </p:txBody>
      </p:sp>
      <p:pic>
        <p:nvPicPr>
          <p:cNvPr id="902" name="Google Shape;902;p83"/>
          <p:cNvPicPr preferRelativeResize="0"/>
          <p:nvPr/>
        </p:nvPicPr>
        <p:blipFill rotWithShape="1">
          <a:blip r:embed="rId3">
            <a:alphaModFix/>
          </a:blip>
          <a:srcRect l="29761" t="59951" r="50970" b="26012"/>
          <a:stretch/>
        </p:blipFill>
        <p:spPr>
          <a:xfrm>
            <a:off x="3216588" y="3030825"/>
            <a:ext cx="2710826" cy="15796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pic>
        <p:nvPicPr>
          <p:cNvPr id="907" name="Google Shape;907;p84"/>
          <p:cNvPicPr preferRelativeResize="0"/>
          <p:nvPr/>
        </p:nvPicPr>
        <p:blipFill rotWithShape="1">
          <a:blip r:embed="rId3">
            <a:alphaModFix/>
          </a:blip>
          <a:srcRect l="17286" t="36386" r="50830" b="36756"/>
          <a:stretch/>
        </p:blipFill>
        <p:spPr>
          <a:xfrm>
            <a:off x="1559650" y="614375"/>
            <a:ext cx="5953398" cy="40120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pic>
        <p:nvPicPr>
          <p:cNvPr id="912" name="Google Shape;912;p85"/>
          <p:cNvPicPr preferRelativeResize="0"/>
          <p:nvPr/>
        </p:nvPicPr>
        <p:blipFill>
          <a:blip r:embed="rId3">
            <a:alphaModFix/>
          </a:blip>
          <a:stretch>
            <a:fillRect/>
          </a:stretch>
        </p:blipFill>
        <p:spPr>
          <a:xfrm>
            <a:off x="689250" y="620000"/>
            <a:ext cx="7546500" cy="37355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pic>
        <p:nvPicPr>
          <p:cNvPr id="917" name="Google Shape;917;p86"/>
          <p:cNvPicPr preferRelativeResize="0"/>
          <p:nvPr/>
        </p:nvPicPr>
        <p:blipFill>
          <a:blip r:embed="rId3">
            <a:alphaModFix/>
          </a:blip>
          <a:stretch>
            <a:fillRect/>
          </a:stretch>
        </p:blipFill>
        <p:spPr>
          <a:xfrm>
            <a:off x="152400" y="152400"/>
            <a:ext cx="8839201" cy="470007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87"/>
          <p:cNvSpPr txBox="1"/>
          <p:nvPr/>
        </p:nvSpPr>
        <p:spPr>
          <a:xfrm>
            <a:off x="406950" y="686400"/>
            <a:ext cx="8330100" cy="405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Times New Roman"/>
                <a:ea typeface="Times New Roman"/>
                <a:cs typeface="Times New Roman"/>
                <a:sym typeface="Times New Roman"/>
              </a:rPr>
              <a:t>Realiza un diagrama entidad-relación a partir de las siguiente petición:</a:t>
            </a:r>
            <a:endParaRPr>
              <a:latin typeface="Times New Roman"/>
              <a:ea typeface="Times New Roman"/>
              <a:cs typeface="Times New Roman"/>
              <a:sym typeface="Times New Roman"/>
            </a:endParaRPr>
          </a:p>
          <a:p>
            <a:pPr marL="0" lvl="0" indent="0" algn="ctr" rtl="0">
              <a:spcBef>
                <a:spcPts val="0"/>
              </a:spcBef>
              <a:spcAft>
                <a:spcPts val="0"/>
              </a:spcAft>
              <a:buNone/>
            </a:pPr>
            <a:r>
              <a:rPr lang="es">
                <a:latin typeface="Times New Roman"/>
                <a:ea typeface="Times New Roman"/>
                <a:cs typeface="Times New Roman"/>
                <a:sym typeface="Times New Roman"/>
              </a:rPr>
              <a:t>*Base de datos de la prepa*</a:t>
            </a:r>
            <a:endParaRPr>
              <a:latin typeface="Times New Roman"/>
              <a:ea typeface="Times New Roman"/>
              <a:cs typeface="Times New Roman"/>
              <a:sym typeface="Times New Roman"/>
            </a:endParaRPr>
          </a:p>
          <a:p>
            <a:pPr marL="0" lvl="0" indent="0" algn="l" rtl="0">
              <a:spcBef>
                <a:spcPts val="0"/>
              </a:spcBef>
              <a:spcAft>
                <a:spcPts val="0"/>
              </a:spcAft>
              <a:buNone/>
            </a:pPr>
            <a:r>
              <a:rPr lang="es">
                <a:latin typeface="Times New Roman"/>
                <a:ea typeface="Times New Roman"/>
                <a:cs typeface="Times New Roman"/>
                <a:sym typeface="Times New Roman"/>
              </a:rPr>
              <a:t>Se requiere llevar el control de los alumnos registrados, así como de los maestros que imparten la clase. </a:t>
            </a:r>
            <a:endParaRPr>
              <a:latin typeface="Times New Roman"/>
              <a:ea typeface="Times New Roman"/>
              <a:cs typeface="Times New Roman"/>
              <a:sym typeface="Times New Roman"/>
            </a:endParaRPr>
          </a:p>
          <a:p>
            <a:pPr marL="0" lvl="0" indent="0" algn="l" rtl="0">
              <a:spcBef>
                <a:spcPts val="0"/>
              </a:spcBef>
              <a:spcAft>
                <a:spcPts val="0"/>
              </a:spcAft>
              <a:buNone/>
            </a:pPr>
            <a:r>
              <a:rPr lang="es">
                <a:latin typeface="Times New Roman"/>
                <a:ea typeface="Times New Roman"/>
                <a:cs typeface="Times New Roman"/>
                <a:sym typeface="Times New Roman"/>
              </a:rPr>
              <a:t>-De cada profesor y cada alumno se desea recoger el nombre, apellidos, dirección, no. de cuenta, fecha de nacimiento, código postal y teléfono.</a:t>
            </a:r>
            <a:endParaRPr>
              <a:latin typeface="Times New Roman"/>
              <a:ea typeface="Times New Roman"/>
              <a:cs typeface="Times New Roman"/>
              <a:sym typeface="Times New Roman"/>
            </a:endParaRPr>
          </a:p>
          <a:p>
            <a:pPr marL="0" lvl="0" indent="0" algn="l" rtl="0">
              <a:spcBef>
                <a:spcPts val="0"/>
              </a:spcBef>
              <a:spcAft>
                <a:spcPts val="0"/>
              </a:spcAft>
              <a:buNone/>
            </a:pPr>
            <a:r>
              <a:rPr lang="es">
                <a:latin typeface="Times New Roman"/>
                <a:ea typeface="Times New Roman"/>
                <a:cs typeface="Times New Roman"/>
                <a:sym typeface="Times New Roman"/>
              </a:rPr>
              <a:t>-Los alumnos toman una o más materias, y de ellas se desea almacenar el código de asignatura, nombre y número de horas que se imparten a la semana. </a:t>
            </a:r>
            <a:endParaRPr>
              <a:latin typeface="Times New Roman"/>
              <a:ea typeface="Times New Roman"/>
              <a:cs typeface="Times New Roman"/>
              <a:sym typeface="Times New Roman"/>
            </a:endParaRPr>
          </a:p>
          <a:p>
            <a:pPr marL="0" lvl="0" indent="0" algn="l" rtl="0">
              <a:spcBef>
                <a:spcPts val="0"/>
              </a:spcBef>
              <a:spcAft>
                <a:spcPts val="0"/>
              </a:spcAft>
              <a:buNone/>
            </a:pPr>
            <a:r>
              <a:rPr lang="es">
                <a:latin typeface="Times New Roman"/>
                <a:ea typeface="Times New Roman"/>
                <a:cs typeface="Times New Roman"/>
                <a:sym typeface="Times New Roman"/>
              </a:rPr>
              <a:t>-Un profesor puede impartir varias materias, pero una materia sólo es impartida por un único profesor. </a:t>
            </a:r>
            <a:endParaRPr>
              <a:latin typeface="Times New Roman"/>
              <a:ea typeface="Times New Roman"/>
              <a:cs typeface="Times New Roman"/>
              <a:sym typeface="Times New Roman"/>
            </a:endParaRPr>
          </a:p>
          <a:p>
            <a:pPr marL="0" lvl="0" indent="0" algn="l" rtl="0">
              <a:spcBef>
                <a:spcPts val="0"/>
              </a:spcBef>
              <a:spcAft>
                <a:spcPts val="0"/>
              </a:spcAft>
              <a:buNone/>
            </a:pPr>
            <a:r>
              <a:rPr lang="es">
                <a:latin typeface="Times New Roman"/>
                <a:ea typeface="Times New Roman"/>
                <a:cs typeface="Times New Roman"/>
                <a:sym typeface="Times New Roman"/>
              </a:rPr>
              <a:t>-De cada una de las materias se desea almacenar la calificación del alumno y los reportes que tiene cada uno. </a:t>
            </a:r>
            <a:endParaRPr>
              <a:latin typeface="Times New Roman"/>
              <a:ea typeface="Times New Roman"/>
              <a:cs typeface="Times New Roman"/>
              <a:sym typeface="Times New Roman"/>
            </a:endParaRPr>
          </a:p>
          <a:p>
            <a:pPr marL="0" lvl="0" indent="0" algn="l" rtl="0">
              <a:spcBef>
                <a:spcPts val="0"/>
              </a:spcBef>
              <a:spcAft>
                <a:spcPts val="0"/>
              </a:spcAft>
              <a:buNone/>
            </a:pPr>
            <a:r>
              <a:rPr lang="es">
                <a:latin typeface="Times New Roman"/>
                <a:ea typeface="Times New Roman"/>
                <a:cs typeface="Times New Roman"/>
                <a:sym typeface="Times New Roman"/>
              </a:rPr>
              <a:t>-Además se desea llevar el control de cada año (cuarto, quinto y sexto). En cada año se imparten varias materias y una materia sólo puede ser impartida en un sólo año.</a:t>
            </a:r>
            <a:endParaRPr>
              <a:latin typeface="Times New Roman"/>
              <a:ea typeface="Times New Roman"/>
              <a:cs typeface="Times New Roman"/>
              <a:sym typeface="Times New Roman"/>
            </a:endParaRPr>
          </a:p>
          <a:p>
            <a:pPr marL="0" lvl="0" indent="0" algn="l" rtl="0">
              <a:spcBef>
                <a:spcPts val="0"/>
              </a:spcBef>
              <a:spcAft>
                <a:spcPts val="0"/>
              </a:spcAft>
              <a:buNone/>
            </a:pPr>
            <a:r>
              <a:rPr lang="es">
                <a:latin typeface="Times New Roman"/>
                <a:ea typeface="Times New Roman"/>
                <a:cs typeface="Times New Roman"/>
                <a:sym typeface="Times New Roman"/>
              </a:rPr>
              <a:t>-Las materias se imparten en diferentes salones. De cada salón se necesita saber el edificio, codigo (Ej: D9), y bancas que tiene. </a:t>
            </a:r>
            <a:endParaRPr>
              <a:latin typeface="Times New Roman"/>
              <a:ea typeface="Times New Roman"/>
              <a:cs typeface="Times New Roman"/>
              <a:sym typeface="Times New Roman"/>
            </a:endParaRPr>
          </a:p>
          <a:p>
            <a:pPr marL="0" lvl="0" indent="0" algn="l" rtl="0">
              <a:spcBef>
                <a:spcPts val="0"/>
              </a:spcBef>
              <a:spcAft>
                <a:spcPts val="0"/>
              </a:spcAft>
              <a:buNone/>
            </a:pPr>
            <a:r>
              <a:rPr lang="es">
                <a:latin typeface="Times New Roman"/>
                <a:ea typeface="Times New Roman"/>
                <a:cs typeface="Times New Roman"/>
                <a:sym typeface="Times New Roman"/>
              </a:rPr>
              <a:t>-Una materia se puede dar en diferentes salones y en un salón se pueden dar diferentes materias. Se desea llevar un registro de las materias que se imparten en cada salón.  Para ello se anotará el día y hora en la que se imparten las materias en distintos salones.</a:t>
            </a:r>
            <a:endParaRPr>
              <a:latin typeface="Times New Roman"/>
              <a:ea typeface="Times New Roman"/>
              <a:cs typeface="Times New Roman"/>
              <a:sym typeface="Times New Roman"/>
            </a:endParaRPr>
          </a:p>
          <a:p>
            <a:pPr marL="0" lvl="0" indent="0" algn="l" rtl="0">
              <a:spcBef>
                <a:spcPts val="0"/>
              </a:spcBef>
              <a:spcAft>
                <a:spcPts val="0"/>
              </a:spcAft>
              <a:buNone/>
            </a:pPr>
            <a:r>
              <a:rPr lang="es">
                <a:latin typeface="Times New Roman"/>
                <a:ea typeface="Times New Roman"/>
                <a:cs typeface="Times New Roman"/>
                <a:sym typeface="Times New Roman"/>
              </a:rPr>
              <a:t>-Un profesor es tutor de tan sólo un grupo, un grupo  tiene un único tutor. Se debe de tener en cuenta que hay profesores que no serán tutores de ningún curso. Un año tiene varios grupos, pero un grupo tiene sólo un año y un grupo tiene varias materias.</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923" name="Google Shape;923;p87"/>
          <p:cNvSpPr txBox="1">
            <a:spLocks noGrp="1"/>
          </p:cNvSpPr>
          <p:nvPr>
            <p:ph type="title" idx="4294967295"/>
          </p:nvPr>
        </p:nvSpPr>
        <p:spPr>
          <a:xfrm>
            <a:off x="300875" y="107525"/>
            <a:ext cx="4203000" cy="4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2"/>
                </a:solidFill>
              </a:rPr>
              <a:t>Práctica 4</a:t>
            </a:r>
            <a:endParaRPr>
              <a:solidFill>
                <a:schemeClr val="lt2"/>
              </a:solidFill>
            </a:endParaRPr>
          </a:p>
        </p:txBody>
      </p:sp>
      <p:sp>
        <p:nvSpPr>
          <p:cNvPr id="924" name="Google Shape;924;p87"/>
          <p:cNvSpPr txBox="1"/>
          <p:nvPr/>
        </p:nvSpPr>
        <p:spPr>
          <a:xfrm>
            <a:off x="7468350" y="204425"/>
            <a:ext cx="1268700" cy="40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a:latin typeface="Nunito"/>
                <a:ea typeface="Nunito"/>
                <a:cs typeface="Nunito"/>
                <a:sym typeface="Nunito"/>
              </a:rPr>
              <a:t>Equipos de 3</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34"/>
          <p:cNvSpPr txBox="1"/>
          <p:nvPr/>
        </p:nvSpPr>
        <p:spPr>
          <a:xfrm>
            <a:off x="674650" y="1390550"/>
            <a:ext cx="5396400" cy="21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latin typeface="Nunito"/>
                <a:ea typeface="Nunito"/>
                <a:cs typeface="Nunito"/>
                <a:sym typeface="Nunito"/>
              </a:rPr>
              <a:t>Introducido por Edgar Frank Codd en 1970, está basado en la lógica de predicados y teoría de conjuntos. </a:t>
            </a:r>
            <a:endParaRPr sz="1800">
              <a:latin typeface="Nunito"/>
              <a:ea typeface="Nunito"/>
              <a:cs typeface="Nunito"/>
              <a:sym typeface="Nunito"/>
            </a:endParaRPr>
          </a:p>
          <a:p>
            <a:pPr marL="0" lvl="0" indent="0" algn="l" rtl="0">
              <a:spcBef>
                <a:spcPts val="0"/>
              </a:spcBef>
              <a:spcAft>
                <a:spcPts val="0"/>
              </a:spcAft>
              <a:buNone/>
            </a:pPr>
            <a:endParaRPr sz="1800">
              <a:latin typeface="Nunito"/>
              <a:ea typeface="Nunito"/>
              <a:cs typeface="Nunito"/>
              <a:sym typeface="Nunito"/>
            </a:endParaRPr>
          </a:p>
          <a:p>
            <a:pPr marL="0" lvl="0" indent="0" algn="l" rtl="0">
              <a:spcBef>
                <a:spcPts val="0"/>
              </a:spcBef>
              <a:spcAft>
                <a:spcPts val="0"/>
              </a:spcAft>
              <a:buNone/>
            </a:pPr>
            <a:r>
              <a:rPr lang="es" sz="1800" b="1">
                <a:solidFill>
                  <a:srgbClr val="A64D79"/>
                </a:solidFill>
                <a:latin typeface="Nunito"/>
                <a:ea typeface="Nunito"/>
                <a:cs typeface="Nunito"/>
                <a:sym typeface="Nunito"/>
              </a:rPr>
              <a:t>Lógica de predicados: </a:t>
            </a:r>
            <a:r>
              <a:rPr lang="es" sz="1800">
                <a:latin typeface="Nunito"/>
                <a:ea typeface="Nunito"/>
                <a:cs typeface="Nunito"/>
                <a:sym typeface="Nunito"/>
              </a:rPr>
              <a:t>es una estructura en la que una aseveración puede ser verificada como verdadera o falsa</a:t>
            </a:r>
            <a:endParaRPr sz="1800">
              <a:latin typeface="Nunito"/>
              <a:ea typeface="Nunito"/>
              <a:cs typeface="Nunito"/>
              <a:sym typeface="Nunito"/>
            </a:endParaRPr>
          </a:p>
          <a:p>
            <a:pPr marL="0" lvl="0" indent="0" algn="l" rtl="0">
              <a:spcBef>
                <a:spcPts val="0"/>
              </a:spcBef>
              <a:spcAft>
                <a:spcPts val="0"/>
              </a:spcAft>
              <a:buNone/>
            </a:pPr>
            <a:endParaRPr sz="1800">
              <a:latin typeface="Nunito"/>
              <a:ea typeface="Nunito"/>
              <a:cs typeface="Nunito"/>
              <a:sym typeface="Nunito"/>
            </a:endParaRPr>
          </a:p>
          <a:p>
            <a:pPr marL="0" lvl="0" indent="0" algn="l" rtl="0">
              <a:spcBef>
                <a:spcPts val="0"/>
              </a:spcBef>
              <a:spcAft>
                <a:spcPts val="0"/>
              </a:spcAft>
              <a:buNone/>
            </a:pPr>
            <a:endParaRPr sz="1800">
              <a:latin typeface="Nunito"/>
              <a:ea typeface="Nunito"/>
              <a:cs typeface="Nunito"/>
              <a:sym typeface="Nunito"/>
            </a:endParaRPr>
          </a:p>
          <a:p>
            <a:pPr marL="0" lvl="0" indent="0" algn="l" rtl="0">
              <a:spcBef>
                <a:spcPts val="0"/>
              </a:spcBef>
              <a:spcAft>
                <a:spcPts val="0"/>
              </a:spcAft>
              <a:buNone/>
            </a:pPr>
            <a:r>
              <a:rPr lang="es" sz="1800" b="1">
                <a:solidFill>
                  <a:srgbClr val="3D85C6"/>
                </a:solidFill>
                <a:latin typeface="Nunito"/>
                <a:ea typeface="Nunito"/>
                <a:cs typeface="Nunito"/>
                <a:sym typeface="Nunito"/>
              </a:rPr>
              <a:t>Teoría de conjuntos:</a:t>
            </a:r>
            <a:r>
              <a:rPr lang="es" sz="1800">
                <a:latin typeface="Nunito"/>
                <a:ea typeface="Nunito"/>
                <a:cs typeface="Nunito"/>
                <a:sym typeface="Nunito"/>
              </a:rPr>
              <a:t> se usa como base para la manipulación de datos en el modelo relacional.</a:t>
            </a:r>
            <a:endParaRPr sz="1800">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sz="1200">
              <a:solidFill>
                <a:srgbClr val="212121"/>
              </a:solidFill>
              <a:highlight>
                <a:srgbClr val="FFFFFF"/>
              </a:highlight>
            </a:endParaRPr>
          </a:p>
          <a:p>
            <a:pPr marL="0" lvl="0" indent="0" algn="l" rtl="0">
              <a:spcBef>
                <a:spcPts val="0"/>
              </a:spcBef>
              <a:spcAft>
                <a:spcPts val="0"/>
              </a:spcAft>
              <a:buNone/>
            </a:pPr>
            <a:endParaRPr>
              <a:latin typeface="Nunito"/>
              <a:ea typeface="Nunito"/>
              <a:cs typeface="Nunito"/>
              <a:sym typeface="Nunito"/>
            </a:endParaRPr>
          </a:p>
        </p:txBody>
      </p:sp>
      <p:sp>
        <p:nvSpPr>
          <p:cNvPr id="560" name="Google Shape;560;p34"/>
          <p:cNvSpPr txBox="1"/>
          <p:nvPr/>
        </p:nvSpPr>
        <p:spPr>
          <a:xfrm>
            <a:off x="674650" y="452800"/>
            <a:ext cx="5263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000" b="1">
                <a:solidFill>
                  <a:schemeClr val="lt2"/>
                </a:solidFill>
                <a:latin typeface="Times New Roman"/>
                <a:ea typeface="Times New Roman"/>
                <a:cs typeface="Times New Roman"/>
                <a:sym typeface="Times New Roman"/>
              </a:rPr>
              <a:t>Modelo relacional</a:t>
            </a:r>
            <a:endParaRPr sz="3000" b="1">
              <a:solidFill>
                <a:schemeClr val="lt2"/>
              </a:solidFill>
              <a:latin typeface="Times New Roman"/>
              <a:ea typeface="Times New Roman"/>
              <a:cs typeface="Times New Roman"/>
              <a:sym typeface="Times New Roman"/>
            </a:endParaRPr>
          </a:p>
        </p:txBody>
      </p:sp>
      <p:pic>
        <p:nvPicPr>
          <p:cNvPr id="561" name="Google Shape;561;p34"/>
          <p:cNvPicPr preferRelativeResize="0"/>
          <p:nvPr/>
        </p:nvPicPr>
        <p:blipFill>
          <a:blip r:embed="rId3">
            <a:alphaModFix/>
          </a:blip>
          <a:stretch>
            <a:fillRect/>
          </a:stretch>
        </p:blipFill>
        <p:spPr>
          <a:xfrm>
            <a:off x="7070338" y="767350"/>
            <a:ext cx="1331175" cy="1331175"/>
          </a:xfrm>
          <a:prstGeom prst="rect">
            <a:avLst/>
          </a:prstGeom>
          <a:noFill/>
          <a:ln>
            <a:noFill/>
          </a:ln>
        </p:spPr>
      </p:pic>
      <p:pic>
        <p:nvPicPr>
          <p:cNvPr id="562" name="Google Shape;562;p34"/>
          <p:cNvPicPr preferRelativeResize="0"/>
          <p:nvPr/>
        </p:nvPicPr>
        <p:blipFill>
          <a:blip r:embed="rId4">
            <a:alphaModFix/>
          </a:blip>
          <a:stretch>
            <a:fillRect/>
          </a:stretch>
        </p:blipFill>
        <p:spPr>
          <a:xfrm>
            <a:off x="6913399" y="2910525"/>
            <a:ext cx="1645101" cy="1571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88"/>
          <p:cNvSpPr txBox="1"/>
          <p:nvPr/>
        </p:nvSpPr>
        <p:spPr>
          <a:xfrm>
            <a:off x="406950" y="868675"/>
            <a:ext cx="8330100" cy="377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latin typeface="Times New Roman"/>
                <a:ea typeface="Times New Roman"/>
                <a:cs typeface="Times New Roman"/>
                <a:sym typeface="Times New Roman"/>
              </a:rPr>
              <a:t>En base a la práctica anterior (Práctica 4) hacer un diccionario de datos que mínimo contenga:</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Nombre de tablas.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Nombre de atributos.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Contenido (Breve explicación).</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Tipo.</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Intervalo</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Si es requerido o no.</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Llaves</a:t>
            </a:r>
            <a:endParaRPr sz="2000">
              <a:latin typeface="Times New Roman"/>
              <a:ea typeface="Times New Roman"/>
              <a:cs typeface="Times New Roman"/>
              <a:sym typeface="Times New Roman"/>
            </a:endParaRPr>
          </a:p>
          <a:p>
            <a:pPr marL="457200" lvl="0" indent="-355600" algn="l" rtl="0">
              <a:spcBef>
                <a:spcPts val="0"/>
              </a:spcBef>
              <a:spcAft>
                <a:spcPts val="0"/>
              </a:spcAft>
              <a:buSzPts val="2000"/>
              <a:buFont typeface="Times New Roman"/>
              <a:buChar char="●"/>
            </a:pPr>
            <a:r>
              <a:rPr lang="es" sz="2000">
                <a:latin typeface="Times New Roman"/>
                <a:ea typeface="Times New Roman"/>
                <a:cs typeface="Times New Roman"/>
                <a:sym typeface="Times New Roman"/>
              </a:rPr>
              <a:t>Tablas de referencia(sólo si son necesarias).</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Realizarlo en word y subirlo al repo</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p:txBody>
      </p:sp>
      <p:sp>
        <p:nvSpPr>
          <p:cNvPr id="930" name="Google Shape;930;p88"/>
          <p:cNvSpPr txBox="1">
            <a:spLocks noGrp="1"/>
          </p:cNvSpPr>
          <p:nvPr>
            <p:ph type="title" idx="4294967295"/>
          </p:nvPr>
        </p:nvSpPr>
        <p:spPr>
          <a:xfrm>
            <a:off x="368875" y="260825"/>
            <a:ext cx="42030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2"/>
                </a:solidFill>
              </a:rPr>
              <a:t>Práctica 5</a:t>
            </a:r>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89"/>
          <p:cNvSpPr txBox="1">
            <a:spLocks noGrp="1"/>
          </p:cNvSpPr>
          <p:nvPr>
            <p:ph type="title"/>
          </p:nvPr>
        </p:nvSpPr>
        <p:spPr>
          <a:xfrm>
            <a:off x="363750" y="554850"/>
            <a:ext cx="3855900" cy="40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000">
                <a:solidFill>
                  <a:srgbClr val="3D4752"/>
                </a:solidFill>
              </a:rPr>
              <a:t>Lenguaje Unificado de Modelado </a:t>
            </a:r>
            <a:endParaRPr sz="3000">
              <a:solidFill>
                <a:schemeClr val="dk2"/>
              </a:solidFill>
            </a:endParaRPr>
          </a:p>
        </p:txBody>
      </p:sp>
      <p:sp>
        <p:nvSpPr>
          <p:cNvPr id="936" name="Google Shape;936;p89"/>
          <p:cNvSpPr txBox="1">
            <a:spLocks noGrp="1"/>
          </p:cNvSpPr>
          <p:nvPr>
            <p:ph type="body" idx="1"/>
          </p:nvPr>
        </p:nvSpPr>
        <p:spPr>
          <a:xfrm>
            <a:off x="4947374" y="554850"/>
            <a:ext cx="3855900" cy="403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a:solidFill>
                  <a:srgbClr val="3D4752"/>
                </a:solidFill>
                <a:latin typeface="Times New Roman"/>
                <a:ea typeface="Times New Roman"/>
                <a:cs typeface="Times New Roman"/>
                <a:sym typeface="Times New Roman"/>
              </a:rPr>
              <a:t>Lenguaje gráfico diseñado para especificar, visualizar, modificar, construir y documentar un sistema de información. </a:t>
            </a:r>
            <a:endParaRPr sz="2000">
              <a:solidFill>
                <a:srgbClr val="3D4752"/>
              </a:solidFill>
              <a:latin typeface="Times New Roman"/>
              <a:ea typeface="Times New Roman"/>
              <a:cs typeface="Times New Roman"/>
              <a:sym typeface="Times New Roman"/>
            </a:endParaRPr>
          </a:p>
          <a:p>
            <a:pPr marL="0" lvl="0" indent="0" algn="l" rtl="0">
              <a:spcBef>
                <a:spcPts val="1600"/>
              </a:spcBef>
              <a:spcAft>
                <a:spcPts val="1600"/>
              </a:spcAft>
              <a:buNone/>
            </a:pPr>
            <a:r>
              <a:rPr lang="es" sz="2000">
                <a:solidFill>
                  <a:srgbClr val="3D4752"/>
                </a:solidFill>
                <a:latin typeface="Times New Roman"/>
                <a:ea typeface="Times New Roman"/>
                <a:cs typeface="Times New Roman"/>
                <a:sym typeface="Times New Roman"/>
              </a:rPr>
              <a:t>Incorpora una gran cantidad de diagramas que permiten representar el sistema desde diferentes perspectivas. </a:t>
            </a:r>
            <a:endParaRPr sz="2000">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90"/>
          <p:cNvSpPr txBox="1">
            <a:spLocks noGrp="1"/>
          </p:cNvSpPr>
          <p:nvPr>
            <p:ph type="title"/>
          </p:nvPr>
        </p:nvSpPr>
        <p:spPr>
          <a:xfrm>
            <a:off x="363750" y="554850"/>
            <a:ext cx="3855900" cy="403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000">
                <a:solidFill>
                  <a:srgbClr val="3D4752"/>
                </a:solidFill>
              </a:rPr>
              <a:t>Diagramas UML</a:t>
            </a:r>
            <a:endParaRPr sz="3000">
              <a:solidFill>
                <a:schemeClr val="dk2"/>
              </a:solidFill>
            </a:endParaRPr>
          </a:p>
        </p:txBody>
      </p:sp>
      <p:sp>
        <p:nvSpPr>
          <p:cNvPr id="942" name="Google Shape;942;p90"/>
          <p:cNvSpPr txBox="1">
            <a:spLocks noGrp="1"/>
          </p:cNvSpPr>
          <p:nvPr>
            <p:ph type="body" idx="1"/>
          </p:nvPr>
        </p:nvSpPr>
        <p:spPr>
          <a:xfrm>
            <a:off x="4947374" y="554850"/>
            <a:ext cx="3855900" cy="4033800"/>
          </a:xfrm>
          <a:prstGeom prst="rect">
            <a:avLst/>
          </a:prstGeom>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clases</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casos de uso</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secuencias</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componentes</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objetos</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interacción</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estructura compuesta</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despliegue</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paquetes</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actividades</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estados</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comunicación</a:t>
            </a:r>
            <a:endParaRPr sz="1800">
              <a:solidFill>
                <a:srgbClr val="000000"/>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000000"/>
              </a:buClr>
              <a:buSzPts val="1800"/>
              <a:buFont typeface="Times New Roman"/>
              <a:buAutoNum type="arabicPeriod"/>
            </a:pPr>
            <a:r>
              <a:rPr lang="es" sz="1800">
                <a:solidFill>
                  <a:srgbClr val="000000"/>
                </a:solidFill>
                <a:latin typeface="Times New Roman"/>
                <a:ea typeface="Times New Roman"/>
                <a:cs typeface="Times New Roman"/>
                <a:sym typeface="Times New Roman"/>
              </a:rPr>
              <a:t>Diagrama de tiempo</a:t>
            </a:r>
            <a:endParaRPr sz="1800">
              <a:solidFill>
                <a:srgbClr val="3D4752"/>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91"/>
          <p:cNvSpPr txBox="1"/>
          <p:nvPr/>
        </p:nvSpPr>
        <p:spPr>
          <a:xfrm>
            <a:off x="442575" y="1575950"/>
            <a:ext cx="3716100" cy="304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latin typeface="Times New Roman"/>
                <a:ea typeface="Times New Roman"/>
                <a:cs typeface="Times New Roman"/>
                <a:sym typeface="Times New Roman"/>
              </a:rPr>
              <a:t>Describe la estructura de un sistema mostrando sus clases y atributos</a:t>
            </a:r>
            <a:endParaRPr sz="1800">
              <a:latin typeface="Times New Roman"/>
              <a:ea typeface="Times New Roman"/>
              <a:cs typeface="Times New Roman"/>
              <a:sym typeface="Times New Roman"/>
            </a:endParaRPr>
          </a:p>
        </p:txBody>
      </p:sp>
      <p:sp>
        <p:nvSpPr>
          <p:cNvPr id="948" name="Google Shape;948;p91"/>
          <p:cNvSpPr txBox="1"/>
          <p:nvPr/>
        </p:nvSpPr>
        <p:spPr>
          <a:xfrm>
            <a:off x="444375" y="263350"/>
            <a:ext cx="43308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Diagrama de clases</a:t>
            </a:r>
            <a:endParaRPr sz="3600">
              <a:solidFill>
                <a:schemeClr val="lt2"/>
              </a:solidFill>
              <a:latin typeface="Impact"/>
              <a:ea typeface="Impact"/>
              <a:cs typeface="Impact"/>
              <a:sym typeface="Impact"/>
            </a:endParaRPr>
          </a:p>
        </p:txBody>
      </p:sp>
      <p:pic>
        <p:nvPicPr>
          <p:cNvPr id="949" name="Google Shape;949;p91"/>
          <p:cNvPicPr preferRelativeResize="0"/>
          <p:nvPr/>
        </p:nvPicPr>
        <p:blipFill>
          <a:blip r:embed="rId3">
            <a:alphaModFix/>
          </a:blip>
          <a:stretch>
            <a:fillRect/>
          </a:stretch>
        </p:blipFill>
        <p:spPr>
          <a:xfrm>
            <a:off x="4397893" y="1218225"/>
            <a:ext cx="4365282" cy="34003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92"/>
          <p:cNvSpPr txBox="1"/>
          <p:nvPr/>
        </p:nvSpPr>
        <p:spPr>
          <a:xfrm>
            <a:off x="444375" y="800225"/>
            <a:ext cx="23361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Clase</a:t>
            </a:r>
            <a:endParaRPr sz="3600">
              <a:solidFill>
                <a:schemeClr val="lt2"/>
              </a:solidFill>
              <a:latin typeface="Impact"/>
              <a:ea typeface="Impact"/>
              <a:cs typeface="Impact"/>
              <a:sym typeface="Impact"/>
            </a:endParaRPr>
          </a:p>
        </p:txBody>
      </p:sp>
      <p:sp>
        <p:nvSpPr>
          <p:cNvPr id="955" name="Google Shape;955;p92"/>
          <p:cNvSpPr txBox="1"/>
          <p:nvPr/>
        </p:nvSpPr>
        <p:spPr>
          <a:xfrm>
            <a:off x="444375" y="2182125"/>
            <a:ext cx="3427200" cy="15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latin typeface="Times New Roman"/>
                <a:ea typeface="Times New Roman"/>
                <a:cs typeface="Times New Roman"/>
                <a:sym typeface="Times New Roman"/>
              </a:rPr>
              <a:t>Representa el concepto discreto dentro de una aplicación que se esté modelando</a:t>
            </a:r>
            <a:endParaRPr sz="2000">
              <a:latin typeface="Times New Roman"/>
              <a:ea typeface="Times New Roman"/>
              <a:cs typeface="Times New Roman"/>
              <a:sym typeface="Times New Roman"/>
            </a:endParaRPr>
          </a:p>
        </p:txBody>
      </p:sp>
      <p:sp>
        <p:nvSpPr>
          <p:cNvPr id="956" name="Google Shape;956;p92"/>
          <p:cNvSpPr txBox="1"/>
          <p:nvPr/>
        </p:nvSpPr>
        <p:spPr>
          <a:xfrm>
            <a:off x="4427700" y="800225"/>
            <a:ext cx="43308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Tipos de relación</a:t>
            </a:r>
            <a:endParaRPr sz="3600">
              <a:solidFill>
                <a:schemeClr val="lt2"/>
              </a:solidFill>
              <a:latin typeface="Impact"/>
              <a:ea typeface="Impact"/>
              <a:cs typeface="Impact"/>
              <a:sym typeface="Impact"/>
            </a:endParaRPr>
          </a:p>
        </p:txBody>
      </p:sp>
      <p:sp>
        <p:nvSpPr>
          <p:cNvPr id="957" name="Google Shape;957;p92"/>
          <p:cNvSpPr txBox="1"/>
          <p:nvPr/>
        </p:nvSpPr>
        <p:spPr>
          <a:xfrm>
            <a:off x="5077800" y="2095425"/>
            <a:ext cx="3030600" cy="2043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Times New Roman"/>
              <a:buAutoNum type="arabicPeriod"/>
            </a:pPr>
            <a:r>
              <a:rPr lang="es" sz="1800">
                <a:latin typeface="Times New Roman"/>
                <a:ea typeface="Times New Roman"/>
                <a:cs typeface="Times New Roman"/>
                <a:sym typeface="Times New Roman"/>
              </a:rPr>
              <a:t>Herencia</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eriod"/>
            </a:pPr>
            <a:r>
              <a:rPr lang="es" sz="1800">
                <a:latin typeface="Times New Roman"/>
                <a:ea typeface="Times New Roman"/>
                <a:cs typeface="Times New Roman"/>
                <a:sym typeface="Times New Roman"/>
              </a:rPr>
              <a:t>Agregación</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eriod"/>
            </a:pPr>
            <a:r>
              <a:rPr lang="es" sz="1800">
                <a:latin typeface="Times New Roman"/>
                <a:ea typeface="Times New Roman"/>
                <a:cs typeface="Times New Roman"/>
                <a:sym typeface="Times New Roman"/>
              </a:rPr>
              <a:t>Composición</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eriod"/>
            </a:pPr>
            <a:r>
              <a:rPr lang="es" sz="1800">
                <a:latin typeface="Times New Roman"/>
                <a:ea typeface="Times New Roman"/>
                <a:cs typeface="Times New Roman"/>
                <a:sym typeface="Times New Roman"/>
              </a:rPr>
              <a:t>Asociación</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AutoNum type="arabicPeriod"/>
            </a:pPr>
            <a:r>
              <a:rPr lang="es" sz="1800">
                <a:latin typeface="Times New Roman"/>
                <a:ea typeface="Times New Roman"/>
                <a:cs typeface="Times New Roman"/>
                <a:sym typeface="Times New Roman"/>
              </a:rPr>
              <a:t>Dependencia de uso</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93"/>
          <p:cNvSpPr txBox="1"/>
          <p:nvPr/>
        </p:nvSpPr>
        <p:spPr>
          <a:xfrm>
            <a:off x="634900" y="419225"/>
            <a:ext cx="2647800" cy="7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Herencia</a:t>
            </a:r>
            <a:endParaRPr sz="3600">
              <a:solidFill>
                <a:schemeClr val="lt2"/>
              </a:solidFill>
              <a:latin typeface="Impact"/>
              <a:ea typeface="Impact"/>
              <a:cs typeface="Impact"/>
              <a:sym typeface="Impact"/>
            </a:endParaRPr>
          </a:p>
        </p:txBody>
      </p:sp>
      <p:sp>
        <p:nvSpPr>
          <p:cNvPr id="963" name="Google Shape;963;p93"/>
          <p:cNvSpPr txBox="1"/>
          <p:nvPr/>
        </p:nvSpPr>
        <p:spPr>
          <a:xfrm>
            <a:off x="565625" y="1506675"/>
            <a:ext cx="4006500" cy="18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latin typeface="Times New Roman"/>
                <a:ea typeface="Times New Roman"/>
                <a:cs typeface="Times New Roman"/>
                <a:sym typeface="Times New Roman"/>
              </a:rPr>
              <a:t>Relación entre una superclase y sus subclases</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Distintas clases que comparten atributos similares </a:t>
            </a:r>
            <a:endParaRPr sz="2000">
              <a:latin typeface="Times New Roman"/>
              <a:ea typeface="Times New Roman"/>
              <a:cs typeface="Times New Roman"/>
              <a:sym typeface="Times New Roman"/>
            </a:endParaRPr>
          </a:p>
        </p:txBody>
      </p:sp>
      <p:pic>
        <p:nvPicPr>
          <p:cNvPr id="964" name="Google Shape;964;p93"/>
          <p:cNvPicPr preferRelativeResize="0"/>
          <p:nvPr/>
        </p:nvPicPr>
        <p:blipFill rotWithShape="1">
          <a:blip r:embed="rId3">
            <a:alphaModFix/>
          </a:blip>
          <a:srcRect l="20387" t="22373" r="53941" b="38925"/>
          <a:stretch/>
        </p:blipFill>
        <p:spPr>
          <a:xfrm>
            <a:off x="5291675" y="1506675"/>
            <a:ext cx="3419376" cy="28997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94"/>
          <p:cNvSpPr txBox="1"/>
          <p:nvPr/>
        </p:nvSpPr>
        <p:spPr>
          <a:xfrm>
            <a:off x="634900" y="419225"/>
            <a:ext cx="2647800" cy="7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Agregación</a:t>
            </a:r>
            <a:endParaRPr sz="3600">
              <a:solidFill>
                <a:schemeClr val="lt2"/>
              </a:solidFill>
              <a:latin typeface="Impact"/>
              <a:ea typeface="Impact"/>
              <a:cs typeface="Impact"/>
              <a:sym typeface="Impact"/>
            </a:endParaRPr>
          </a:p>
        </p:txBody>
      </p:sp>
      <p:sp>
        <p:nvSpPr>
          <p:cNvPr id="970" name="Google Shape;970;p94"/>
          <p:cNvSpPr txBox="1"/>
          <p:nvPr/>
        </p:nvSpPr>
        <p:spPr>
          <a:xfrm>
            <a:off x="565625" y="1506675"/>
            <a:ext cx="4006500" cy="18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latin typeface="Times New Roman"/>
                <a:ea typeface="Times New Roman"/>
                <a:cs typeface="Times New Roman"/>
                <a:sym typeface="Times New Roman"/>
              </a:rPr>
              <a:t>Tipo de asociación que indica que una clase es parte de otra clase</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Gráficamente se muestra como una asociaciones con un rombo vacío en el extremo del “todo”</a:t>
            </a:r>
            <a:endParaRPr sz="2000">
              <a:latin typeface="Times New Roman"/>
              <a:ea typeface="Times New Roman"/>
              <a:cs typeface="Times New Roman"/>
              <a:sym typeface="Times New Roman"/>
            </a:endParaRPr>
          </a:p>
        </p:txBody>
      </p:sp>
      <p:pic>
        <p:nvPicPr>
          <p:cNvPr id="971" name="Google Shape;971;p94"/>
          <p:cNvPicPr preferRelativeResize="0"/>
          <p:nvPr/>
        </p:nvPicPr>
        <p:blipFill rotWithShape="1">
          <a:blip r:embed="rId3">
            <a:alphaModFix/>
          </a:blip>
          <a:srcRect l="60372" t="51371" r="9593" b="28424"/>
          <a:stretch/>
        </p:blipFill>
        <p:spPr>
          <a:xfrm>
            <a:off x="4933044" y="1420072"/>
            <a:ext cx="3753000" cy="1420100"/>
          </a:xfrm>
          <a:prstGeom prst="rect">
            <a:avLst/>
          </a:prstGeom>
          <a:noFill/>
          <a:ln>
            <a:noFill/>
          </a:ln>
        </p:spPr>
      </p:pic>
      <p:pic>
        <p:nvPicPr>
          <p:cNvPr id="972" name="Google Shape;972;p94"/>
          <p:cNvPicPr preferRelativeResize="0"/>
          <p:nvPr/>
        </p:nvPicPr>
        <p:blipFill rotWithShape="1">
          <a:blip r:embed="rId4">
            <a:alphaModFix/>
          </a:blip>
          <a:srcRect l="18054" t="43668" r="49566" b="40426"/>
          <a:stretch/>
        </p:blipFill>
        <p:spPr>
          <a:xfrm>
            <a:off x="4447125" y="3628175"/>
            <a:ext cx="4481376" cy="12382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95"/>
          <p:cNvSpPr txBox="1"/>
          <p:nvPr/>
        </p:nvSpPr>
        <p:spPr>
          <a:xfrm>
            <a:off x="634900" y="419225"/>
            <a:ext cx="3150000" cy="7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Composición</a:t>
            </a:r>
            <a:endParaRPr sz="3600">
              <a:solidFill>
                <a:schemeClr val="lt2"/>
              </a:solidFill>
              <a:latin typeface="Impact"/>
              <a:ea typeface="Impact"/>
              <a:cs typeface="Impact"/>
              <a:sym typeface="Impact"/>
            </a:endParaRPr>
          </a:p>
        </p:txBody>
      </p:sp>
      <p:sp>
        <p:nvSpPr>
          <p:cNvPr id="978" name="Google Shape;978;p95"/>
          <p:cNvSpPr txBox="1"/>
          <p:nvPr/>
        </p:nvSpPr>
        <p:spPr>
          <a:xfrm>
            <a:off x="565625" y="1506675"/>
            <a:ext cx="4006500" cy="29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latin typeface="Times New Roman"/>
                <a:ea typeface="Times New Roman"/>
                <a:cs typeface="Times New Roman"/>
                <a:sym typeface="Times New Roman"/>
              </a:rPr>
              <a:t>Es una forma fuerte de composición donde la vida de la clase contenida debe coincidir con la vida de la clase contenedor.s</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Gráficamente se muestra como diamante de color negro colocado en el extremo en el que está la clase que representa el “todo”</a:t>
            </a:r>
            <a:endParaRPr sz="2000">
              <a:latin typeface="Times New Roman"/>
              <a:ea typeface="Times New Roman"/>
              <a:cs typeface="Times New Roman"/>
              <a:sym typeface="Times New Roman"/>
            </a:endParaRPr>
          </a:p>
        </p:txBody>
      </p:sp>
      <p:pic>
        <p:nvPicPr>
          <p:cNvPr id="979" name="Google Shape;979;p95"/>
          <p:cNvPicPr preferRelativeResize="0"/>
          <p:nvPr/>
        </p:nvPicPr>
        <p:blipFill>
          <a:blip r:embed="rId3">
            <a:alphaModFix/>
          </a:blip>
          <a:stretch>
            <a:fillRect/>
          </a:stretch>
        </p:blipFill>
        <p:spPr>
          <a:xfrm>
            <a:off x="5919475" y="879750"/>
            <a:ext cx="2212375" cy="38231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96"/>
          <p:cNvSpPr txBox="1"/>
          <p:nvPr/>
        </p:nvSpPr>
        <p:spPr>
          <a:xfrm>
            <a:off x="634900" y="419225"/>
            <a:ext cx="2647800" cy="7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Asociación</a:t>
            </a:r>
            <a:endParaRPr sz="3600">
              <a:solidFill>
                <a:schemeClr val="lt2"/>
              </a:solidFill>
              <a:latin typeface="Impact"/>
              <a:ea typeface="Impact"/>
              <a:cs typeface="Impact"/>
              <a:sym typeface="Impact"/>
            </a:endParaRPr>
          </a:p>
        </p:txBody>
      </p:sp>
      <p:sp>
        <p:nvSpPr>
          <p:cNvPr id="985" name="Google Shape;985;p96"/>
          <p:cNvSpPr txBox="1"/>
          <p:nvPr/>
        </p:nvSpPr>
        <p:spPr>
          <a:xfrm>
            <a:off x="565625" y="1506675"/>
            <a:ext cx="5992200" cy="14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latin typeface="Times New Roman"/>
                <a:ea typeface="Times New Roman"/>
                <a:cs typeface="Times New Roman"/>
                <a:sym typeface="Times New Roman"/>
              </a:rPr>
              <a:t>Relación estructural que describe una conexión entre objetos</a:t>
            </a: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Gráficamente se muestra como una línea continua que une las clases relacionadas entre sí</a:t>
            </a:r>
            <a:endParaRPr sz="2000">
              <a:latin typeface="Times New Roman"/>
              <a:ea typeface="Times New Roman"/>
              <a:cs typeface="Times New Roman"/>
              <a:sym typeface="Times New Roman"/>
            </a:endParaRPr>
          </a:p>
        </p:txBody>
      </p:sp>
      <p:pic>
        <p:nvPicPr>
          <p:cNvPr id="986" name="Google Shape;986;p96"/>
          <p:cNvPicPr preferRelativeResize="0"/>
          <p:nvPr/>
        </p:nvPicPr>
        <p:blipFill rotWithShape="1">
          <a:blip r:embed="rId3">
            <a:alphaModFix/>
          </a:blip>
          <a:srcRect l="61316" t="37472" r="8151" b="44609"/>
          <a:stretch/>
        </p:blipFill>
        <p:spPr>
          <a:xfrm>
            <a:off x="451116" y="3290425"/>
            <a:ext cx="4406808" cy="1454701"/>
          </a:xfrm>
          <a:prstGeom prst="rect">
            <a:avLst/>
          </a:prstGeom>
          <a:noFill/>
          <a:ln>
            <a:noFill/>
          </a:ln>
        </p:spPr>
      </p:pic>
      <p:pic>
        <p:nvPicPr>
          <p:cNvPr id="987" name="Google Shape;987;p96"/>
          <p:cNvPicPr preferRelativeResize="0"/>
          <p:nvPr/>
        </p:nvPicPr>
        <p:blipFill rotWithShape="1">
          <a:blip r:embed="rId4">
            <a:alphaModFix/>
          </a:blip>
          <a:srcRect l="21676" t="27001" r="49778" b="57093"/>
          <a:stretch/>
        </p:blipFill>
        <p:spPr>
          <a:xfrm>
            <a:off x="5220324" y="3455987"/>
            <a:ext cx="3584774" cy="11235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97"/>
          <p:cNvSpPr txBox="1"/>
          <p:nvPr/>
        </p:nvSpPr>
        <p:spPr>
          <a:xfrm>
            <a:off x="634900" y="419225"/>
            <a:ext cx="4587600" cy="7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600" b="1">
                <a:solidFill>
                  <a:schemeClr val="lt2"/>
                </a:solidFill>
                <a:latin typeface="Times New Roman"/>
                <a:ea typeface="Times New Roman"/>
                <a:cs typeface="Times New Roman"/>
                <a:sym typeface="Times New Roman"/>
              </a:rPr>
              <a:t>Dependencia de uso</a:t>
            </a:r>
            <a:endParaRPr sz="3600">
              <a:solidFill>
                <a:schemeClr val="lt2"/>
              </a:solidFill>
              <a:latin typeface="Impact"/>
              <a:ea typeface="Impact"/>
              <a:cs typeface="Impact"/>
              <a:sym typeface="Impact"/>
            </a:endParaRPr>
          </a:p>
        </p:txBody>
      </p:sp>
      <p:sp>
        <p:nvSpPr>
          <p:cNvPr id="993" name="Google Shape;993;p97"/>
          <p:cNvSpPr txBox="1"/>
          <p:nvPr/>
        </p:nvSpPr>
        <p:spPr>
          <a:xfrm>
            <a:off x="634900" y="1489350"/>
            <a:ext cx="4006500" cy="18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000">
                <a:latin typeface="Times New Roman"/>
                <a:ea typeface="Times New Roman"/>
                <a:cs typeface="Times New Roman"/>
                <a:sym typeface="Times New Roman"/>
              </a:rPr>
              <a:t>Relación de uso entre dos clases</a:t>
            </a:r>
            <a:endParaRPr sz="2000">
              <a:latin typeface="Times New Roman"/>
              <a:ea typeface="Times New Roman"/>
              <a:cs typeface="Times New Roman"/>
              <a:sym typeface="Times New Roman"/>
            </a:endParaRPr>
          </a:p>
          <a:p>
            <a:pPr marL="0" lvl="0" indent="0" algn="l" rtl="0">
              <a:spcBef>
                <a:spcPts val="0"/>
              </a:spcBef>
              <a:spcAft>
                <a:spcPts val="0"/>
              </a:spcAft>
              <a:buNone/>
            </a:pPr>
            <a:endParaRPr sz="2000">
              <a:latin typeface="Times New Roman"/>
              <a:ea typeface="Times New Roman"/>
              <a:cs typeface="Times New Roman"/>
              <a:sym typeface="Times New Roman"/>
            </a:endParaRPr>
          </a:p>
          <a:p>
            <a:pPr marL="0" lvl="0" indent="0" algn="l" rtl="0">
              <a:spcBef>
                <a:spcPts val="0"/>
              </a:spcBef>
              <a:spcAft>
                <a:spcPts val="0"/>
              </a:spcAft>
              <a:buNone/>
            </a:pPr>
            <a:r>
              <a:rPr lang="es" sz="2000">
                <a:latin typeface="Times New Roman"/>
                <a:ea typeface="Times New Roman"/>
                <a:cs typeface="Times New Roman"/>
                <a:sym typeface="Times New Roman"/>
              </a:rPr>
              <a:t>Gráficamente se muestra como una flecha discontinua que parte desde una clase y apunta a otra. </a:t>
            </a:r>
            <a:endParaRPr sz="2000">
              <a:latin typeface="Times New Roman"/>
              <a:ea typeface="Times New Roman"/>
              <a:cs typeface="Times New Roman"/>
              <a:sym typeface="Times New Roman"/>
            </a:endParaRPr>
          </a:p>
        </p:txBody>
      </p:sp>
      <p:pic>
        <p:nvPicPr>
          <p:cNvPr id="994" name="Google Shape;994;p97"/>
          <p:cNvPicPr preferRelativeResize="0"/>
          <p:nvPr/>
        </p:nvPicPr>
        <p:blipFill>
          <a:blip r:embed="rId3">
            <a:alphaModFix/>
          </a:blip>
          <a:stretch>
            <a:fillRect/>
          </a:stretch>
        </p:blipFill>
        <p:spPr>
          <a:xfrm>
            <a:off x="5426850" y="1160225"/>
            <a:ext cx="3182850" cy="1163775"/>
          </a:xfrm>
          <a:prstGeom prst="rect">
            <a:avLst/>
          </a:prstGeom>
          <a:noFill/>
          <a:ln>
            <a:noFill/>
          </a:ln>
        </p:spPr>
      </p:pic>
      <p:pic>
        <p:nvPicPr>
          <p:cNvPr id="995" name="Google Shape;995;p97"/>
          <p:cNvPicPr preferRelativeResize="0"/>
          <p:nvPr/>
        </p:nvPicPr>
        <p:blipFill rotWithShape="1">
          <a:blip r:embed="rId4">
            <a:alphaModFix/>
          </a:blip>
          <a:srcRect l="23025" t="10287" r="53435" b="77631"/>
          <a:stretch/>
        </p:blipFill>
        <p:spPr>
          <a:xfrm>
            <a:off x="4497100" y="3376950"/>
            <a:ext cx="4217256" cy="1217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5"/>
          <p:cNvSpPr txBox="1"/>
          <p:nvPr/>
        </p:nvSpPr>
        <p:spPr>
          <a:xfrm>
            <a:off x="303725" y="537025"/>
            <a:ext cx="4678500" cy="429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latin typeface="Nunito"/>
                <a:ea typeface="Nunito"/>
                <a:cs typeface="Nunito"/>
                <a:sym typeface="Nunito"/>
              </a:rPr>
              <a:t>El modelo relacional tiene tres componentes bien definidos:</a:t>
            </a:r>
            <a:endParaRPr sz="1800" b="1">
              <a:latin typeface="Nunito"/>
              <a:ea typeface="Nunito"/>
              <a:cs typeface="Nunito"/>
              <a:sym typeface="Nunito"/>
            </a:endParaRPr>
          </a:p>
          <a:p>
            <a:pPr marL="0" lvl="0" indent="0" algn="l" rtl="0">
              <a:spcBef>
                <a:spcPts val="0"/>
              </a:spcBef>
              <a:spcAft>
                <a:spcPts val="0"/>
              </a:spcAft>
              <a:buNone/>
            </a:pPr>
            <a:endParaRPr sz="1800">
              <a:latin typeface="Nunito"/>
              <a:ea typeface="Nunito"/>
              <a:cs typeface="Nunito"/>
              <a:sym typeface="Nunito"/>
            </a:endParaRPr>
          </a:p>
          <a:p>
            <a:pPr marL="457200" lvl="0" indent="-342900" algn="l" rtl="0">
              <a:spcBef>
                <a:spcPts val="0"/>
              </a:spcBef>
              <a:spcAft>
                <a:spcPts val="0"/>
              </a:spcAft>
              <a:buSzPts val="1800"/>
              <a:buFont typeface="Nunito"/>
              <a:buAutoNum type="arabicPeriod"/>
            </a:pPr>
            <a:r>
              <a:rPr lang="es" sz="1800">
                <a:latin typeface="Nunito"/>
                <a:ea typeface="Nunito"/>
                <a:cs typeface="Nunito"/>
                <a:sym typeface="Nunito"/>
              </a:rPr>
              <a:t>Una estructura lógica representada por relaciones. </a:t>
            </a:r>
            <a:endParaRPr sz="1800">
              <a:latin typeface="Nunito"/>
              <a:ea typeface="Nunito"/>
              <a:cs typeface="Nunito"/>
              <a:sym typeface="Nunito"/>
            </a:endParaRPr>
          </a:p>
          <a:p>
            <a:pPr marL="457200" lvl="0" indent="0" algn="l" rtl="0">
              <a:spcBef>
                <a:spcPts val="0"/>
              </a:spcBef>
              <a:spcAft>
                <a:spcPts val="0"/>
              </a:spcAft>
              <a:buNone/>
            </a:pPr>
            <a:endParaRPr sz="1800">
              <a:latin typeface="Nunito"/>
              <a:ea typeface="Nunito"/>
              <a:cs typeface="Nunito"/>
              <a:sym typeface="Nunito"/>
            </a:endParaRPr>
          </a:p>
          <a:p>
            <a:pPr marL="457200" lvl="0" indent="-342900" algn="l" rtl="0">
              <a:spcBef>
                <a:spcPts val="0"/>
              </a:spcBef>
              <a:spcAft>
                <a:spcPts val="0"/>
              </a:spcAft>
              <a:buSzPts val="1800"/>
              <a:buFont typeface="Nunito"/>
              <a:buAutoNum type="arabicPeriod"/>
            </a:pPr>
            <a:r>
              <a:rPr lang="es" sz="1800">
                <a:latin typeface="Nunito"/>
                <a:ea typeface="Nunito"/>
                <a:cs typeface="Nunito"/>
                <a:sym typeface="Nunito"/>
              </a:rPr>
              <a:t>Un conjunto de reglas de integridad para hacer cumplir que los datos sean y sigan siendo consistentes a lo largo del tiempo.</a:t>
            </a:r>
            <a:endParaRPr sz="1800">
              <a:latin typeface="Nunito"/>
              <a:ea typeface="Nunito"/>
              <a:cs typeface="Nunito"/>
              <a:sym typeface="Nunito"/>
            </a:endParaRPr>
          </a:p>
          <a:p>
            <a:pPr marL="457200" lvl="0" indent="0" algn="l" rtl="0">
              <a:spcBef>
                <a:spcPts val="0"/>
              </a:spcBef>
              <a:spcAft>
                <a:spcPts val="0"/>
              </a:spcAft>
              <a:buNone/>
            </a:pPr>
            <a:endParaRPr sz="1800">
              <a:latin typeface="Nunito"/>
              <a:ea typeface="Nunito"/>
              <a:cs typeface="Nunito"/>
              <a:sym typeface="Nunito"/>
            </a:endParaRPr>
          </a:p>
          <a:p>
            <a:pPr marL="457200" lvl="0" indent="-342900" algn="l" rtl="0">
              <a:spcBef>
                <a:spcPts val="0"/>
              </a:spcBef>
              <a:spcAft>
                <a:spcPts val="0"/>
              </a:spcAft>
              <a:buSzPts val="1800"/>
              <a:buFont typeface="Nunito"/>
              <a:buAutoNum type="arabicPeriod"/>
            </a:pPr>
            <a:r>
              <a:rPr lang="es" sz="1800">
                <a:latin typeface="Nunito"/>
                <a:ea typeface="Nunito"/>
                <a:cs typeface="Nunito"/>
                <a:sym typeface="Nunito"/>
              </a:rPr>
              <a:t>Un conjunto de operaciones que define la forma en que los datos se manipulan.</a:t>
            </a:r>
            <a:endParaRPr sz="1800">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pic>
        <p:nvPicPr>
          <p:cNvPr id="568" name="Google Shape;568;p35"/>
          <p:cNvPicPr preferRelativeResize="0"/>
          <p:nvPr/>
        </p:nvPicPr>
        <p:blipFill>
          <a:blip r:embed="rId3">
            <a:alphaModFix/>
          </a:blip>
          <a:stretch>
            <a:fillRect/>
          </a:stretch>
        </p:blipFill>
        <p:spPr>
          <a:xfrm>
            <a:off x="4896055" y="282025"/>
            <a:ext cx="2000695" cy="1503225"/>
          </a:xfrm>
          <a:prstGeom prst="rect">
            <a:avLst/>
          </a:prstGeom>
          <a:noFill/>
          <a:ln>
            <a:noFill/>
          </a:ln>
        </p:spPr>
      </p:pic>
      <p:sp>
        <p:nvSpPr>
          <p:cNvPr id="569" name="Google Shape;569;p35"/>
          <p:cNvSpPr/>
          <p:nvPr/>
        </p:nvSpPr>
        <p:spPr>
          <a:xfrm rot="1652488">
            <a:off x="6984805" y="1060299"/>
            <a:ext cx="1519495" cy="752907"/>
          </a:xfrm>
          <a:prstGeom prst="curvedDownArrow">
            <a:avLst>
              <a:gd name="adj1" fmla="val 21665"/>
              <a:gd name="adj2" fmla="val 64747"/>
              <a:gd name="adj3" fmla="val 2187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0" name="Google Shape;570;p35"/>
          <p:cNvPicPr preferRelativeResize="0"/>
          <p:nvPr/>
        </p:nvPicPr>
        <p:blipFill>
          <a:blip r:embed="rId4">
            <a:alphaModFix/>
          </a:blip>
          <a:stretch>
            <a:fillRect/>
          </a:stretch>
        </p:blipFill>
        <p:spPr>
          <a:xfrm>
            <a:off x="6810500" y="2052650"/>
            <a:ext cx="1475500" cy="1224150"/>
          </a:xfrm>
          <a:prstGeom prst="rect">
            <a:avLst/>
          </a:prstGeom>
          <a:noFill/>
          <a:ln>
            <a:noFill/>
          </a:ln>
        </p:spPr>
      </p:pic>
      <p:sp>
        <p:nvSpPr>
          <p:cNvPr id="571" name="Google Shape;571;p35"/>
          <p:cNvSpPr/>
          <p:nvPr/>
        </p:nvSpPr>
        <p:spPr>
          <a:xfrm rot="-2700447" flipH="1">
            <a:off x="5221715" y="2535456"/>
            <a:ext cx="1631083" cy="641487"/>
          </a:xfrm>
          <a:prstGeom prst="curvedDownArrow">
            <a:avLst>
              <a:gd name="adj1" fmla="val 21665"/>
              <a:gd name="adj2" fmla="val 64747"/>
              <a:gd name="adj3" fmla="val 2187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2" name="Google Shape;572;p35"/>
          <p:cNvPicPr preferRelativeResize="0"/>
          <p:nvPr/>
        </p:nvPicPr>
        <p:blipFill>
          <a:blip r:embed="rId5">
            <a:alphaModFix/>
          </a:blip>
          <a:stretch>
            <a:fillRect/>
          </a:stretch>
        </p:blipFill>
        <p:spPr>
          <a:xfrm>
            <a:off x="5908975" y="3544200"/>
            <a:ext cx="2793350" cy="11789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98"/>
          <p:cNvSpPr txBox="1"/>
          <p:nvPr/>
        </p:nvSpPr>
        <p:spPr>
          <a:xfrm>
            <a:off x="406950" y="1769225"/>
            <a:ext cx="8330100" cy="18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300">
                <a:latin typeface="Times New Roman"/>
                <a:ea typeface="Times New Roman"/>
                <a:cs typeface="Times New Roman"/>
                <a:sym typeface="Times New Roman"/>
              </a:rPr>
              <a:t>Realiza la práctica 2 en lenguaje unificado de modelado</a:t>
            </a:r>
            <a:endParaRPr sz="3300">
              <a:latin typeface="Times New Roman"/>
              <a:ea typeface="Times New Roman"/>
              <a:cs typeface="Times New Roman"/>
              <a:sym typeface="Times New Roman"/>
            </a:endParaRPr>
          </a:p>
          <a:p>
            <a:pPr marL="0" lvl="0" indent="0" algn="l" rtl="0">
              <a:spcBef>
                <a:spcPts val="0"/>
              </a:spcBef>
              <a:spcAft>
                <a:spcPts val="0"/>
              </a:spcAft>
              <a:buNone/>
            </a:pPr>
            <a:endParaRPr sz="3300">
              <a:latin typeface="Times New Roman"/>
              <a:ea typeface="Times New Roman"/>
              <a:cs typeface="Times New Roman"/>
              <a:sym typeface="Times New Roman"/>
            </a:endParaRPr>
          </a:p>
          <a:p>
            <a:pPr marL="0" lvl="0" indent="0" algn="l" rtl="0">
              <a:spcBef>
                <a:spcPts val="0"/>
              </a:spcBef>
              <a:spcAft>
                <a:spcPts val="0"/>
              </a:spcAft>
              <a:buNone/>
            </a:pPr>
            <a:endParaRPr sz="3300">
              <a:latin typeface="Times New Roman"/>
              <a:ea typeface="Times New Roman"/>
              <a:cs typeface="Times New Roman"/>
              <a:sym typeface="Times New Roman"/>
            </a:endParaRPr>
          </a:p>
        </p:txBody>
      </p:sp>
      <p:sp>
        <p:nvSpPr>
          <p:cNvPr id="1001" name="Google Shape;1001;p98"/>
          <p:cNvSpPr txBox="1">
            <a:spLocks noGrp="1"/>
          </p:cNvSpPr>
          <p:nvPr>
            <p:ph type="title" idx="4294967295"/>
          </p:nvPr>
        </p:nvSpPr>
        <p:spPr>
          <a:xfrm>
            <a:off x="368875" y="260825"/>
            <a:ext cx="42030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600">
                <a:solidFill>
                  <a:schemeClr val="lt2"/>
                </a:solidFill>
              </a:rPr>
              <a:t>Práctica 6</a:t>
            </a:r>
            <a:endParaRPr sz="3600">
              <a:solidFill>
                <a:schemeClr val="lt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99"/>
          <p:cNvSpPr txBox="1"/>
          <p:nvPr/>
        </p:nvSpPr>
        <p:spPr>
          <a:xfrm>
            <a:off x="406950" y="1925075"/>
            <a:ext cx="8330100" cy="17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300">
                <a:latin typeface="Times New Roman"/>
                <a:ea typeface="Times New Roman"/>
                <a:cs typeface="Times New Roman"/>
                <a:sym typeface="Times New Roman"/>
              </a:rPr>
              <a:t>Realiza la práctica 4 en lenguaje unificado de modelado</a:t>
            </a:r>
            <a:endParaRPr sz="3300">
              <a:latin typeface="Times New Roman"/>
              <a:ea typeface="Times New Roman"/>
              <a:cs typeface="Times New Roman"/>
              <a:sym typeface="Times New Roman"/>
            </a:endParaRPr>
          </a:p>
          <a:p>
            <a:pPr marL="0" lvl="0" indent="0" algn="l" rtl="0">
              <a:spcBef>
                <a:spcPts val="0"/>
              </a:spcBef>
              <a:spcAft>
                <a:spcPts val="0"/>
              </a:spcAft>
              <a:buNone/>
            </a:pPr>
            <a:endParaRPr sz="3300">
              <a:latin typeface="Times New Roman"/>
              <a:ea typeface="Times New Roman"/>
              <a:cs typeface="Times New Roman"/>
              <a:sym typeface="Times New Roman"/>
            </a:endParaRPr>
          </a:p>
          <a:p>
            <a:pPr marL="0" lvl="0" indent="0" algn="l" rtl="0">
              <a:spcBef>
                <a:spcPts val="0"/>
              </a:spcBef>
              <a:spcAft>
                <a:spcPts val="0"/>
              </a:spcAft>
              <a:buNone/>
            </a:pPr>
            <a:endParaRPr sz="3300">
              <a:latin typeface="Times New Roman"/>
              <a:ea typeface="Times New Roman"/>
              <a:cs typeface="Times New Roman"/>
              <a:sym typeface="Times New Roman"/>
            </a:endParaRPr>
          </a:p>
        </p:txBody>
      </p:sp>
      <p:sp>
        <p:nvSpPr>
          <p:cNvPr id="1007" name="Google Shape;1007;p99"/>
          <p:cNvSpPr txBox="1">
            <a:spLocks noGrp="1"/>
          </p:cNvSpPr>
          <p:nvPr>
            <p:ph type="title" idx="4294967295"/>
          </p:nvPr>
        </p:nvSpPr>
        <p:spPr>
          <a:xfrm>
            <a:off x="368875" y="260825"/>
            <a:ext cx="4203000" cy="7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600">
                <a:solidFill>
                  <a:schemeClr val="lt2"/>
                </a:solidFill>
              </a:rPr>
              <a:t>Práctica 7</a:t>
            </a:r>
            <a:endParaRPr sz="3600">
              <a:solidFill>
                <a:schemeClr val="lt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00"/>
          <p:cNvSpPr txBox="1">
            <a:spLocks noGrp="1"/>
          </p:cNvSpPr>
          <p:nvPr>
            <p:ph type="title"/>
          </p:nvPr>
        </p:nvSpPr>
        <p:spPr>
          <a:xfrm>
            <a:off x="1885350" y="1897113"/>
            <a:ext cx="5373300" cy="13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Examen 2</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01"/>
          <p:cNvSpPr txBox="1">
            <a:spLocks noGrp="1"/>
          </p:cNvSpPr>
          <p:nvPr>
            <p:ph type="title"/>
          </p:nvPr>
        </p:nvSpPr>
        <p:spPr>
          <a:xfrm>
            <a:off x="1885350" y="1897113"/>
            <a:ext cx="5373300" cy="13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Normalización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02"/>
          <p:cNvSpPr txBox="1"/>
          <p:nvPr/>
        </p:nvSpPr>
        <p:spPr>
          <a:xfrm>
            <a:off x="444375" y="1379750"/>
            <a:ext cx="8231100" cy="208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2400">
                <a:solidFill>
                  <a:schemeClr val="dk2"/>
                </a:solidFill>
                <a:highlight>
                  <a:srgbClr val="FFFFFF"/>
                </a:highlight>
                <a:latin typeface="Times New Roman"/>
                <a:ea typeface="Times New Roman"/>
                <a:cs typeface="Times New Roman"/>
                <a:sym typeface="Times New Roman"/>
              </a:rPr>
              <a:t>Es un proceso para evaluar y corregir estructuras de tablas a fin de minimizar redundancia de datos, con lo cual se reduce la probabilidad de anomalía de datos.</a:t>
            </a:r>
            <a:endParaRPr sz="2400">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400">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s" sz="2400">
                <a:solidFill>
                  <a:schemeClr val="dk2"/>
                </a:solidFill>
                <a:highlight>
                  <a:srgbClr val="FFFFFF"/>
                </a:highlight>
                <a:latin typeface="Times New Roman"/>
                <a:ea typeface="Times New Roman"/>
                <a:cs typeface="Times New Roman"/>
                <a:sym typeface="Times New Roman"/>
              </a:rPr>
              <a:t>La normalización funciona a través de formas normales.</a:t>
            </a:r>
            <a:endParaRPr sz="2400">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2400">
              <a:latin typeface="Nunito"/>
              <a:ea typeface="Nunito"/>
              <a:cs typeface="Nunito"/>
              <a:sym typeface="Nunito"/>
            </a:endParaRPr>
          </a:p>
        </p:txBody>
      </p:sp>
      <p:sp>
        <p:nvSpPr>
          <p:cNvPr id="1023" name="Google Shape;1023;p102"/>
          <p:cNvSpPr txBox="1"/>
          <p:nvPr/>
        </p:nvSpPr>
        <p:spPr>
          <a:xfrm>
            <a:off x="444375" y="263350"/>
            <a:ext cx="5263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¿Qué es?</a:t>
            </a:r>
            <a:endParaRPr sz="3000">
              <a:solidFill>
                <a:schemeClr val="lt2"/>
              </a:solidFill>
              <a:latin typeface="Impact"/>
              <a:ea typeface="Impact"/>
              <a:cs typeface="Impact"/>
              <a:sym typeface="Impac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103"/>
          <p:cNvPicPr preferRelativeResize="0"/>
          <p:nvPr/>
        </p:nvPicPr>
        <p:blipFill rotWithShape="1">
          <a:blip r:embed="rId3">
            <a:alphaModFix/>
          </a:blip>
          <a:srcRect l="31153" t="51804" r="62604" b="16000"/>
          <a:stretch/>
        </p:blipFill>
        <p:spPr>
          <a:xfrm>
            <a:off x="1826400" y="2571750"/>
            <a:ext cx="711775" cy="1988625"/>
          </a:xfrm>
          <a:prstGeom prst="rect">
            <a:avLst/>
          </a:prstGeom>
          <a:noFill/>
          <a:ln>
            <a:noFill/>
          </a:ln>
        </p:spPr>
      </p:pic>
      <p:pic>
        <p:nvPicPr>
          <p:cNvPr id="1029" name="Google Shape;1029;p103"/>
          <p:cNvPicPr preferRelativeResize="0"/>
          <p:nvPr/>
        </p:nvPicPr>
        <p:blipFill rotWithShape="1">
          <a:blip r:embed="rId3">
            <a:alphaModFix/>
          </a:blip>
          <a:srcRect l="68923" t="52264" r="22726" b="15411"/>
          <a:stretch/>
        </p:blipFill>
        <p:spPr>
          <a:xfrm>
            <a:off x="6459575" y="2571750"/>
            <a:ext cx="859501" cy="1988625"/>
          </a:xfrm>
          <a:prstGeom prst="rect">
            <a:avLst/>
          </a:prstGeom>
          <a:noFill/>
          <a:ln>
            <a:noFill/>
          </a:ln>
        </p:spPr>
      </p:pic>
      <p:sp>
        <p:nvSpPr>
          <p:cNvPr id="1030" name="Google Shape;1030;p103"/>
          <p:cNvSpPr txBox="1"/>
          <p:nvPr/>
        </p:nvSpPr>
        <p:spPr>
          <a:xfrm>
            <a:off x="444375" y="263350"/>
            <a:ext cx="5263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Transitividad</a:t>
            </a:r>
            <a:endParaRPr sz="3000">
              <a:solidFill>
                <a:schemeClr val="lt2"/>
              </a:solidFill>
              <a:latin typeface="Impact"/>
              <a:ea typeface="Impact"/>
              <a:cs typeface="Impact"/>
              <a:sym typeface="Impact"/>
            </a:endParaRPr>
          </a:p>
        </p:txBody>
      </p:sp>
      <p:sp>
        <p:nvSpPr>
          <p:cNvPr id="1031" name="Google Shape;1031;p103"/>
          <p:cNvSpPr txBox="1"/>
          <p:nvPr/>
        </p:nvSpPr>
        <p:spPr>
          <a:xfrm>
            <a:off x="887550" y="1427625"/>
            <a:ext cx="3235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000" b="1">
                <a:solidFill>
                  <a:schemeClr val="dk2"/>
                </a:solidFill>
                <a:latin typeface="Trebuchet MS"/>
                <a:ea typeface="Trebuchet MS"/>
                <a:cs typeface="Trebuchet MS"/>
                <a:sym typeface="Trebuchet MS"/>
              </a:rPr>
              <a:t>Dependencia funcional</a:t>
            </a:r>
            <a:endParaRPr sz="3000">
              <a:solidFill>
                <a:schemeClr val="dk2"/>
              </a:solidFill>
              <a:latin typeface="Trebuchet MS"/>
              <a:ea typeface="Trebuchet MS"/>
              <a:cs typeface="Trebuchet MS"/>
              <a:sym typeface="Trebuchet MS"/>
            </a:endParaRPr>
          </a:p>
        </p:txBody>
      </p:sp>
      <p:sp>
        <p:nvSpPr>
          <p:cNvPr id="1032" name="Google Shape;1032;p103"/>
          <p:cNvSpPr txBox="1"/>
          <p:nvPr/>
        </p:nvSpPr>
        <p:spPr>
          <a:xfrm>
            <a:off x="5028525" y="1427625"/>
            <a:ext cx="3235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000" b="1">
                <a:solidFill>
                  <a:schemeClr val="dk2"/>
                </a:solidFill>
                <a:latin typeface="Trebuchet MS"/>
                <a:ea typeface="Trebuchet MS"/>
                <a:cs typeface="Trebuchet MS"/>
                <a:sym typeface="Trebuchet MS"/>
              </a:rPr>
              <a:t>Dependencia transitiva</a:t>
            </a:r>
            <a:endParaRPr sz="3000">
              <a:solidFill>
                <a:schemeClr val="dk2"/>
              </a:solidFill>
              <a:latin typeface="Trebuchet MS"/>
              <a:ea typeface="Trebuchet MS"/>
              <a:cs typeface="Trebuchet MS"/>
              <a:sym typeface="Trebuchet M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04"/>
          <p:cNvSpPr txBox="1"/>
          <p:nvPr/>
        </p:nvSpPr>
        <p:spPr>
          <a:xfrm>
            <a:off x="444375" y="1379750"/>
            <a:ext cx="3302400" cy="208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2400">
                <a:solidFill>
                  <a:schemeClr val="dk2"/>
                </a:solidFill>
                <a:highlight>
                  <a:srgbClr val="FFFFFF"/>
                </a:highlight>
                <a:latin typeface="Times New Roman"/>
                <a:ea typeface="Times New Roman"/>
                <a:cs typeface="Times New Roman"/>
                <a:sym typeface="Times New Roman"/>
              </a:rPr>
              <a:t>No permite los grupos repetidos.</a:t>
            </a:r>
            <a:endParaRPr sz="2400">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400">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s" sz="2400">
                <a:solidFill>
                  <a:schemeClr val="dk2"/>
                </a:solidFill>
                <a:highlight>
                  <a:srgbClr val="FFFFFF"/>
                </a:highlight>
                <a:latin typeface="Times New Roman"/>
                <a:ea typeface="Times New Roman"/>
                <a:cs typeface="Times New Roman"/>
                <a:sym typeface="Times New Roman"/>
              </a:rPr>
              <a:t>Se debe tener una PK de la tabla base y el grupo repetido.</a:t>
            </a:r>
            <a:endParaRPr sz="2400">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400">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2"/>
              </a:solidFill>
              <a:highlight>
                <a:srgbClr val="FFFFFF"/>
              </a:highlight>
              <a:latin typeface="Times New Roman"/>
              <a:ea typeface="Times New Roman"/>
              <a:cs typeface="Times New Roman"/>
              <a:sym typeface="Times New Roman"/>
            </a:endParaRPr>
          </a:p>
        </p:txBody>
      </p:sp>
      <p:sp>
        <p:nvSpPr>
          <p:cNvPr id="1038" name="Google Shape;1038;p104"/>
          <p:cNvSpPr txBox="1"/>
          <p:nvPr/>
        </p:nvSpPr>
        <p:spPr>
          <a:xfrm>
            <a:off x="444375" y="263350"/>
            <a:ext cx="7264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Primera Forma Normal (1NF)</a:t>
            </a:r>
            <a:endParaRPr sz="3000">
              <a:solidFill>
                <a:schemeClr val="lt2"/>
              </a:solidFill>
              <a:latin typeface="Impact"/>
              <a:ea typeface="Impact"/>
              <a:cs typeface="Impact"/>
              <a:sym typeface="Impact"/>
            </a:endParaRPr>
          </a:p>
        </p:txBody>
      </p:sp>
      <p:sp>
        <p:nvSpPr>
          <p:cNvPr id="1039" name="Google Shape;1039;p104"/>
          <p:cNvSpPr/>
          <p:nvPr/>
        </p:nvSpPr>
        <p:spPr>
          <a:xfrm>
            <a:off x="4310875" y="1379750"/>
            <a:ext cx="4411500" cy="30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s" sz="2400">
                <a:solidFill>
                  <a:schemeClr val="dk2"/>
                </a:solidFill>
                <a:latin typeface="Bree Serif"/>
                <a:ea typeface="Bree Serif"/>
                <a:cs typeface="Bree Serif"/>
                <a:sym typeface="Bree Serif"/>
              </a:rPr>
              <a:t>PASO 1:  Eliminar grupos repetidores</a:t>
            </a:r>
            <a:endParaRPr sz="2400">
              <a:solidFill>
                <a:schemeClr val="dk2"/>
              </a:solidFill>
              <a:latin typeface="Bree Serif"/>
              <a:ea typeface="Bree Serif"/>
              <a:cs typeface="Bree Serif"/>
              <a:sym typeface="Bree Serif"/>
            </a:endParaRPr>
          </a:p>
          <a:p>
            <a:pPr marL="0" lvl="0" indent="0" algn="just" rtl="0">
              <a:lnSpc>
                <a:spcPct val="115000"/>
              </a:lnSpc>
              <a:spcBef>
                <a:spcPts val="0"/>
              </a:spcBef>
              <a:spcAft>
                <a:spcPts val="0"/>
              </a:spcAft>
              <a:buNone/>
            </a:pPr>
            <a:endParaRPr sz="2400">
              <a:solidFill>
                <a:schemeClr val="dk2"/>
              </a:solidFill>
              <a:latin typeface="Bree Serif"/>
              <a:ea typeface="Bree Serif"/>
              <a:cs typeface="Bree Serif"/>
              <a:sym typeface="Bree Serif"/>
            </a:endParaRPr>
          </a:p>
          <a:p>
            <a:pPr marL="0" lvl="0" indent="0" algn="just" rtl="0">
              <a:lnSpc>
                <a:spcPct val="115000"/>
              </a:lnSpc>
              <a:spcBef>
                <a:spcPts val="0"/>
              </a:spcBef>
              <a:spcAft>
                <a:spcPts val="0"/>
              </a:spcAft>
              <a:buNone/>
            </a:pPr>
            <a:r>
              <a:rPr lang="es" sz="2400">
                <a:solidFill>
                  <a:schemeClr val="dk2"/>
                </a:solidFill>
                <a:latin typeface="Bree Serif"/>
                <a:ea typeface="Bree Serif"/>
                <a:cs typeface="Bree Serif"/>
                <a:sym typeface="Bree Serif"/>
              </a:rPr>
              <a:t>PASO 2:  Identificar PK</a:t>
            </a:r>
            <a:endParaRPr sz="2400">
              <a:solidFill>
                <a:schemeClr val="dk2"/>
              </a:solidFill>
              <a:latin typeface="Bree Serif"/>
              <a:ea typeface="Bree Serif"/>
              <a:cs typeface="Bree Serif"/>
              <a:sym typeface="Bree Serif"/>
            </a:endParaRPr>
          </a:p>
          <a:p>
            <a:pPr marL="0" lvl="0" indent="0" algn="just" rtl="0">
              <a:lnSpc>
                <a:spcPct val="115000"/>
              </a:lnSpc>
              <a:spcBef>
                <a:spcPts val="0"/>
              </a:spcBef>
              <a:spcAft>
                <a:spcPts val="0"/>
              </a:spcAft>
              <a:buNone/>
            </a:pPr>
            <a:endParaRPr sz="2400">
              <a:solidFill>
                <a:schemeClr val="dk2"/>
              </a:solidFill>
              <a:latin typeface="Bree Serif"/>
              <a:ea typeface="Bree Serif"/>
              <a:cs typeface="Bree Serif"/>
              <a:sym typeface="Bree Serif"/>
            </a:endParaRPr>
          </a:p>
          <a:p>
            <a:pPr marL="0" lvl="0" indent="0" algn="just" rtl="0">
              <a:spcBef>
                <a:spcPts val="0"/>
              </a:spcBef>
              <a:spcAft>
                <a:spcPts val="0"/>
              </a:spcAft>
              <a:buNone/>
            </a:pPr>
            <a:r>
              <a:rPr lang="es" sz="2400">
                <a:solidFill>
                  <a:schemeClr val="dk2"/>
                </a:solidFill>
                <a:latin typeface="Bree Serif"/>
                <a:ea typeface="Bree Serif"/>
                <a:cs typeface="Bree Serif"/>
                <a:sym typeface="Bree Serif"/>
              </a:rPr>
              <a:t>PASO 3:  Identificar Dependencias</a:t>
            </a:r>
            <a:endParaRPr sz="2400">
              <a:solidFill>
                <a:schemeClr val="dk2"/>
              </a:solidFill>
              <a:latin typeface="Bree Serif"/>
              <a:ea typeface="Bree Serif"/>
              <a:cs typeface="Bree Serif"/>
              <a:sym typeface="Bree Serif"/>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pic>
        <p:nvPicPr>
          <p:cNvPr id="1044" name="Google Shape;1044;p105"/>
          <p:cNvPicPr preferRelativeResize="0"/>
          <p:nvPr/>
        </p:nvPicPr>
        <p:blipFill>
          <a:blip r:embed="rId3">
            <a:alphaModFix/>
          </a:blip>
          <a:stretch>
            <a:fillRect/>
          </a:stretch>
        </p:blipFill>
        <p:spPr>
          <a:xfrm>
            <a:off x="340400" y="846050"/>
            <a:ext cx="8482776" cy="4042300"/>
          </a:xfrm>
          <a:prstGeom prst="rect">
            <a:avLst/>
          </a:prstGeom>
          <a:noFill/>
          <a:ln>
            <a:noFill/>
          </a:ln>
        </p:spPr>
      </p:pic>
      <p:sp>
        <p:nvSpPr>
          <p:cNvPr id="1045" name="Google Shape;1045;p105"/>
          <p:cNvSpPr txBox="1"/>
          <p:nvPr/>
        </p:nvSpPr>
        <p:spPr>
          <a:xfrm>
            <a:off x="444375" y="142475"/>
            <a:ext cx="76536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Paso 1: eliminar repeticiones</a:t>
            </a:r>
            <a:endParaRPr sz="3000">
              <a:solidFill>
                <a:schemeClr val="lt2"/>
              </a:solidFill>
              <a:latin typeface="Impact"/>
              <a:ea typeface="Impact"/>
              <a:cs typeface="Impact"/>
              <a:sym typeface="Impac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1050" name="Google Shape;1050;p106"/>
          <p:cNvPicPr preferRelativeResize="0"/>
          <p:nvPr/>
        </p:nvPicPr>
        <p:blipFill>
          <a:blip r:embed="rId3">
            <a:alphaModFix/>
          </a:blip>
          <a:stretch>
            <a:fillRect/>
          </a:stretch>
        </p:blipFill>
        <p:spPr>
          <a:xfrm>
            <a:off x="322350" y="1125688"/>
            <a:ext cx="4927675" cy="714425"/>
          </a:xfrm>
          <a:prstGeom prst="rect">
            <a:avLst/>
          </a:prstGeom>
          <a:noFill/>
          <a:ln>
            <a:noFill/>
          </a:ln>
        </p:spPr>
      </p:pic>
      <p:pic>
        <p:nvPicPr>
          <p:cNvPr id="1051" name="Google Shape;1051;p106"/>
          <p:cNvPicPr preferRelativeResize="0"/>
          <p:nvPr/>
        </p:nvPicPr>
        <p:blipFill>
          <a:blip r:embed="rId4">
            <a:alphaModFix/>
          </a:blip>
          <a:stretch>
            <a:fillRect/>
          </a:stretch>
        </p:blipFill>
        <p:spPr>
          <a:xfrm>
            <a:off x="322338" y="2001225"/>
            <a:ext cx="7800975" cy="485775"/>
          </a:xfrm>
          <a:prstGeom prst="rect">
            <a:avLst/>
          </a:prstGeom>
          <a:noFill/>
          <a:ln>
            <a:noFill/>
          </a:ln>
        </p:spPr>
      </p:pic>
      <p:sp>
        <p:nvSpPr>
          <p:cNvPr id="1052" name="Google Shape;1052;p106"/>
          <p:cNvSpPr txBox="1"/>
          <p:nvPr/>
        </p:nvSpPr>
        <p:spPr>
          <a:xfrm>
            <a:off x="444375" y="142475"/>
            <a:ext cx="72642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Paso 2 : identificar PK</a:t>
            </a:r>
            <a:endParaRPr sz="3000">
              <a:solidFill>
                <a:schemeClr val="lt2"/>
              </a:solidFill>
              <a:latin typeface="Impact"/>
              <a:ea typeface="Impact"/>
              <a:cs typeface="Impact"/>
              <a:sym typeface="Impact"/>
            </a:endParaRPr>
          </a:p>
        </p:txBody>
      </p:sp>
      <p:sp>
        <p:nvSpPr>
          <p:cNvPr id="1053" name="Google Shape;1053;p106"/>
          <p:cNvSpPr txBox="1"/>
          <p:nvPr/>
        </p:nvSpPr>
        <p:spPr>
          <a:xfrm>
            <a:off x="6568225" y="842563"/>
            <a:ext cx="3235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b="1">
                <a:solidFill>
                  <a:schemeClr val="dk2"/>
                </a:solidFill>
                <a:latin typeface="Trebuchet MS"/>
                <a:ea typeface="Trebuchet MS"/>
                <a:cs typeface="Trebuchet MS"/>
                <a:sym typeface="Trebuchet MS"/>
              </a:rPr>
              <a:t>Dependencia funcional</a:t>
            </a:r>
            <a:endParaRPr sz="2400">
              <a:solidFill>
                <a:schemeClr val="dk2"/>
              </a:solidFill>
              <a:latin typeface="Trebuchet MS"/>
              <a:ea typeface="Trebuchet MS"/>
              <a:cs typeface="Trebuchet MS"/>
              <a:sym typeface="Trebuchet MS"/>
            </a:endParaRPr>
          </a:p>
        </p:txBody>
      </p:sp>
      <p:sp>
        <p:nvSpPr>
          <p:cNvPr id="1054" name="Google Shape;1054;p106"/>
          <p:cNvSpPr/>
          <p:nvPr/>
        </p:nvSpPr>
        <p:spPr>
          <a:xfrm rot="9328821">
            <a:off x="5610967" y="1240036"/>
            <a:ext cx="657823" cy="485714"/>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06"/>
          <p:cNvSpPr txBox="1"/>
          <p:nvPr/>
        </p:nvSpPr>
        <p:spPr>
          <a:xfrm>
            <a:off x="444375" y="2563200"/>
            <a:ext cx="76134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Paso 3 : identificar dependencias</a:t>
            </a:r>
            <a:endParaRPr sz="3000">
              <a:solidFill>
                <a:schemeClr val="lt2"/>
              </a:solidFill>
              <a:latin typeface="Impact"/>
              <a:ea typeface="Impact"/>
              <a:cs typeface="Impact"/>
              <a:sym typeface="Impact"/>
            </a:endParaRPr>
          </a:p>
        </p:txBody>
      </p:sp>
      <p:pic>
        <p:nvPicPr>
          <p:cNvPr id="1056" name="Google Shape;1056;p106"/>
          <p:cNvPicPr preferRelativeResize="0"/>
          <p:nvPr/>
        </p:nvPicPr>
        <p:blipFill>
          <a:blip r:embed="rId5">
            <a:alphaModFix/>
          </a:blip>
          <a:stretch>
            <a:fillRect/>
          </a:stretch>
        </p:blipFill>
        <p:spPr>
          <a:xfrm>
            <a:off x="322350" y="3566775"/>
            <a:ext cx="5467350" cy="638175"/>
          </a:xfrm>
          <a:prstGeom prst="rect">
            <a:avLst/>
          </a:prstGeom>
          <a:noFill/>
          <a:ln>
            <a:noFill/>
          </a:ln>
        </p:spPr>
      </p:pic>
      <p:sp>
        <p:nvSpPr>
          <p:cNvPr id="1057" name="Google Shape;1057;p106"/>
          <p:cNvSpPr txBox="1"/>
          <p:nvPr/>
        </p:nvSpPr>
        <p:spPr>
          <a:xfrm>
            <a:off x="6568225" y="3492850"/>
            <a:ext cx="3235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b="1">
                <a:solidFill>
                  <a:schemeClr val="dk2"/>
                </a:solidFill>
                <a:latin typeface="Trebuchet MS"/>
                <a:ea typeface="Trebuchet MS"/>
                <a:cs typeface="Trebuchet MS"/>
                <a:sym typeface="Trebuchet MS"/>
              </a:rPr>
              <a:t>Dependencia transitiva</a:t>
            </a:r>
            <a:endParaRPr sz="2400">
              <a:solidFill>
                <a:schemeClr val="dk2"/>
              </a:solidFill>
              <a:latin typeface="Trebuchet MS"/>
              <a:ea typeface="Trebuchet MS"/>
              <a:cs typeface="Trebuchet MS"/>
              <a:sym typeface="Trebuchet MS"/>
            </a:endParaRPr>
          </a:p>
        </p:txBody>
      </p:sp>
      <p:sp>
        <p:nvSpPr>
          <p:cNvPr id="1058" name="Google Shape;1058;p106"/>
          <p:cNvSpPr/>
          <p:nvPr/>
        </p:nvSpPr>
        <p:spPr>
          <a:xfrm rot="9328821">
            <a:off x="5860842" y="3643011"/>
            <a:ext cx="657823" cy="485714"/>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7"/>
          <p:cNvSpPr txBox="1"/>
          <p:nvPr/>
        </p:nvSpPr>
        <p:spPr>
          <a:xfrm>
            <a:off x="444375" y="1379750"/>
            <a:ext cx="3302400" cy="208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2400">
                <a:solidFill>
                  <a:schemeClr val="dk2"/>
                </a:solidFill>
                <a:highlight>
                  <a:srgbClr val="FFFFFF"/>
                </a:highlight>
                <a:latin typeface="Times New Roman"/>
                <a:ea typeface="Times New Roman"/>
                <a:cs typeface="Times New Roman"/>
                <a:sym typeface="Times New Roman"/>
              </a:rPr>
              <a:t>Tabla en 1NF</a:t>
            </a:r>
            <a:endParaRPr sz="2400">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400">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s" sz="2400">
                <a:solidFill>
                  <a:schemeClr val="dk2"/>
                </a:solidFill>
                <a:highlight>
                  <a:srgbClr val="FFFFFF"/>
                </a:highlight>
                <a:latin typeface="Times New Roman"/>
                <a:ea typeface="Times New Roman"/>
                <a:cs typeface="Times New Roman"/>
                <a:sym typeface="Times New Roman"/>
              </a:rPr>
              <a:t>SIN tener dependencia funcional</a:t>
            </a:r>
            <a:endParaRPr sz="2400">
              <a:solidFill>
                <a:schemeClr val="dk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2400">
              <a:solidFill>
                <a:schemeClr val="dk2"/>
              </a:solidFill>
              <a:highlight>
                <a:srgbClr val="FFFFFF"/>
              </a:highlight>
              <a:latin typeface="Times New Roman"/>
              <a:ea typeface="Times New Roman"/>
              <a:cs typeface="Times New Roman"/>
              <a:sym typeface="Times New Roman"/>
            </a:endParaRPr>
          </a:p>
        </p:txBody>
      </p:sp>
      <p:sp>
        <p:nvSpPr>
          <p:cNvPr id="1064" name="Google Shape;1064;p107"/>
          <p:cNvSpPr txBox="1"/>
          <p:nvPr/>
        </p:nvSpPr>
        <p:spPr>
          <a:xfrm>
            <a:off x="444375" y="263350"/>
            <a:ext cx="7264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Segunda Forma Normal (2NF)</a:t>
            </a:r>
            <a:endParaRPr sz="3000">
              <a:solidFill>
                <a:schemeClr val="lt2"/>
              </a:solidFill>
              <a:latin typeface="Impact"/>
              <a:ea typeface="Impact"/>
              <a:cs typeface="Impact"/>
              <a:sym typeface="Impact"/>
            </a:endParaRPr>
          </a:p>
        </p:txBody>
      </p:sp>
      <p:sp>
        <p:nvSpPr>
          <p:cNvPr id="1065" name="Google Shape;1065;p107"/>
          <p:cNvSpPr/>
          <p:nvPr/>
        </p:nvSpPr>
        <p:spPr>
          <a:xfrm>
            <a:off x="4310875" y="1379750"/>
            <a:ext cx="4411500" cy="30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s" sz="2400">
                <a:solidFill>
                  <a:schemeClr val="dk2"/>
                </a:solidFill>
                <a:latin typeface="Bree Serif"/>
                <a:ea typeface="Bree Serif"/>
                <a:cs typeface="Bree Serif"/>
                <a:sym typeface="Bree Serif"/>
              </a:rPr>
              <a:t>PASO 1:  Hacer nuevas tablas para eliminar dependencia funcional</a:t>
            </a:r>
            <a:endParaRPr sz="2400">
              <a:solidFill>
                <a:schemeClr val="dk2"/>
              </a:solidFill>
              <a:latin typeface="Bree Serif"/>
              <a:ea typeface="Bree Serif"/>
              <a:cs typeface="Bree Serif"/>
              <a:sym typeface="Bree Serif"/>
            </a:endParaRPr>
          </a:p>
          <a:p>
            <a:pPr marL="0" lvl="0" indent="0" algn="just" rtl="0">
              <a:lnSpc>
                <a:spcPct val="115000"/>
              </a:lnSpc>
              <a:spcBef>
                <a:spcPts val="0"/>
              </a:spcBef>
              <a:spcAft>
                <a:spcPts val="0"/>
              </a:spcAft>
              <a:buNone/>
            </a:pPr>
            <a:endParaRPr sz="2400">
              <a:solidFill>
                <a:schemeClr val="dk2"/>
              </a:solidFill>
              <a:latin typeface="Bree Serif"/>
              <a:ea typeface="Bree Serif"/>
              <a:cs typeface="Bree Serif"/>
              <a:sym typeface="Bree Serif"/>
            </a:endParaRPr>
          </a:p>
          <a:p>
            <a:pPr marL="0" lvl="0" indent="0" algn="just" rtl="0">
              <a:lnSpc>
                <a:spcPct val="115000"/>
              </a:lnSpc>
              <a:spcBef>
                <a:spcPts val="0"/>
              </a:spcBef>
              <a:spcAft>
                <a:spcPts val="0"/>
              </a:spcAft>
              <a:buNone/>
            </a:pPr>
            <a:r>
              <a:rPr lang="es" sz="2400">
                <a:solidFill>
                  <a:schemeClr val="dk2"/>
                </a:solidFill>
                <a:latin typeface="Bree Serif"/>
                <a:ea typeface="Bree Serif"/>
                <a:cs typeface="Bree Serif"/>
                <a:sym typeface="Bree Serif"/>
              </a:rPr>
              <a:t>PASO 2:  Reasignación de atributos</a:t>
            </a:r>
            <a:endParaRPr sz="2400">
              <a:solidFill>
                <a:schemeClr val="dk2"/>
              </a:solidFill>
              <a:latin typeface="Bree Serif"/>
              <a:ea typeface="Bree Serif"/>
              <a:cs typeface="Bree Serif"/>
              <a:sym typeface="Bree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6"/>
          <p:cNvSpPr txBox="1"/>
          <p:nvPr/>
        </p:nvSpPr>
        <p:spPr>
          <a:xfrm>
            <a:off x="449325" y="360600"/>
            <a:ext cx="8346900" cy="45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000" b="1">
                <a:solidFill>
                  <a:schemeClr val="lt2"/>
                </a:solidFill>
                <a:latin typeface="Times New Roman"/>
                <a:ea typeface="Times New Roman"/>
                <a:cs typeface="Times New Roman"/>
                <a:sym typeface="Times New Roman"/>
              </a:rPr>
              <a:t>Tablas y sus características</a:t>
            </a:r>
            <a:endParaRPr sz="3000" b="1">
              <a:solidFill>
                <a:schemeClr val="lt2"/>
              </a:solidFill>
              <a:latin typeface="Times New Roman"/>
              <a:ea typeface="Times New Roman"/>
              <a:cs typeface="Times New Roman"/>
              <a:sym typeface="Times New Roman"/>
            </a:endParaRPr>
          </a:p>
          <a:p>
            <a:pPr marL="0" lvl="0" indent="0" algn="l" rtl="0">
              <a:spcBef>
                <a:spcPts val="0"/>
              </a:spcBef>
              <a:spcAft>
                <a:spcPts val="0"/>
              </a:spcAft>
              <a:buNone/>
            </a:pPr>
            <a:endParaRPr b="1">
              <a:solidFill>
                <a:schemeClr val="lt2"/>
              </a:solidFill>
              <a:latin typeface="Times New Roman"/>
              <a:ea typeface="Times New Roman"/>
              <a:cs typeface="Times New Roman"/>
              <a:sym typeface="Times New Roman"/>
            </a:endParaRPr>
          </a:p>
          <a:p>
            <a:pPr marL="0" lvl="0" indent="0" algn="ctr" rtl="0">
              <a:spcBef>
                <a:spcPts val="0"/>
              </a:spcBef>
              <a:spcAft>
                <a:spcPts val="0"/>
              </a:spcAft>
              <a:buNone/>
            </a:pPr>
            <a:r>
              <a:rPr lang="es" sz="1800">
                <a:latin typeface="Times New Roman"/>
                <a:ea typeface="Times New Roman"/>
                <a:cs typeface="Times New Roman"/>
                <a:sym typeface="Times New Roman"/>
              </a:rPr>
              <a:t>“</a:t>
            </a:r>
            <a:r>
              <a:rPr lang="es" sz="1800" u="sng">
                <a:latin typeface="Times New Roman"/>
                <a:ea typeface="Times New Roman"/>
                <a:cs typeface="Times New Roman"/>
                <a:sym typeface="Times New Roman"/>
              </a:rPr>
              <a:t>Una tabla</a:t>
            </a:r>
            <a:r>
              <a:rPr lang="es" sz="1800">
                <a:latin typeface="Times New Roman"/>
                <a:ea typeface="Times New Roman"/>
                <a:cs typeface="Times New Roman"/>
                <a:sym typeface="Times New Roman"/>
              </a:rPr>
              <a:t> es percibida como una </a:t>
            </a:r>
            <a:r>
              <a:rPr lang="es" sz="1800" b="1">
                <a:latin typeface="Times New Roman"/>
                <a:ea typeface="Times New Roman"/>
                <a:cs typeface="Times New Roman"/>
                <a:sym typeface="Times New Roman"/>
              </a:rPr>
              <a:t>estructura </a:t>
            </a:r>
            <a:r>
              <a:rPr lang="es" sz="1800">
                <a:latin typeface="Times New Roman"/>
                <a:ea typeface="Times New Roman"/>
                <a:cs typeface="Times New Roman"/>
                <a:sym typeface="Times New Roman"/>
              </a:rPr>
              <a:t>en dos dimensiones compuesta de </a:t>
            </a:r>
            <a:r>
              <a:rPr lang="es" sz="1800" b="1">
                <a:latin typeface="Times New Roman"/>
                <a:ea typeface="Times New Roman"/>
                <a:cs typeface="Times New Roman"/>
                <a:sym typeface="Times New Roman"/>
              </a:rPr>
              <a:t>renglones y columnas</a:t>
            </a:r>
            <a:r>
              <a:rPr lang="e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0" lvl="0" indent="0" algn="ctr" rtl="0">
              <a:spcBef>
                <a:spcPts val="0"/>
              </a:spcBef>
              <a:spcAft>
                <a:spcPts val="0"/>
              </a:spcAft>
              <a:buNone/>
            </a:pPr>
            <a:endParaRPr sz="1800">
              <a:latin typeface="Times New Roman"/>
              <a:ea typeface="Times New Roman"/>
              <a:cs typeface="Times New Roman"/>
              <a:sym typeface="Times New Roman"/>
            </a:endParaRPr>
          </a:p>
          <a:p>
            <a:pPr marL="0" lvl="0" indent="0" algn="just" rtl="0">
              <a:spcBef>
                <a:spcPts val="0"/>
              </a:spcBef>
              <a:spcAft>
                <a:spcPts val="0"/>
              </a:spcAft>
              <a:buNone/>
            </a:pPr>
            <a:r>
              <a:rPr lang="es" sz="1800">
                <a:latin typeface="Times New Roman"/>
                <a:ea typeface="Times New Roman"/>
                <a:cs typeface="Times New Roman"/>
                <a:sym typeface="Times New Roman"/>
              </a:rPr>
              <a:t>Una tabla también se conoce como relación.</a:t>
            </a:r>
            <a:endParaRPr sz="1800">
              <a:latin typeface="Times New Roman"/>
              <a:ea typeface="Times New Roman"/>
              <a:cs typeface="Times New Roman"/>
              <a:sym typeface="Times New Roman"/>
            </a:endParaRPr>
          </a:p>
          <a:p>
            <a:pPr marL="0" lvl="0" indent="0" algn="just" rtl="0">
              <a:spcBef>
                <a:spcPts val="0"/>
              </a:spcBef>
              <a:spcAft>
                <a:spcPts val="0"/>
              </a:spcAft>
              <a:buNone/>
            </a:pP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Nunito"/>
              <a:buChar char="-"/>
            </a:pPr>
            <a:r>
              <a:rPr lang="es" sz="1800">
                <a:latin typeface="Times New Roman"/>
                <a:ea typeface="Times New Roman"/>
                <a:cs typeface="Times New Roman"/>
                <a:sym typeface="Times New Roman"/>
              </a:rPr>
              <a:t>Cada </a:t>
            </a:r>
            <a:r>
              <a:rPr lang="es" sz="1800" b="1">
                <a:latin typeface="Times New Roman"/>
                <a:ea typeface="Times New Roman"/>
                <a:cs typeface="Times New Roman"/>
                <a:sym typeface="Times New Roman"/>
              </a:rPr>
              <a:t>renglón </a:t>
            </a:r>
            <a:r>
              <a:rPr lang="es" sz="1800">
                <a:latin typeface="Times New Roman"/>
                <a:ea typeface="Times New Roman"/>
                <a:cs typeface="Times New Roman"/>
                <a:sym typeface="Times New Roman"/>
              </a:rPr>
              <a:t>de tabla representa una </a:t>
            </a:r>
            <a:r>
              <a:rPr lang="es" sz="1800" b="1">
                <a:latin typeface="Times New Roman"/>
                <a:ea typeface="Times New Roman"/>
                <a:cs typeface="Times New Roman"/>
                <a:sym typeface="Times New Roman"/>
              </a:rPr>
              <a:t>ocurrencia única</a:t>
            </a:r>
            <a:r>
              <a:rPr lang="es" sz="1800">
                <a:latin typeface="Times New Roman"/>
                <a:ea typeface="Times New Roman"/>
                <a:cs typeface="Times New Roman"/>
                <a:sym typeface="Times New Roman"/>
              </a:rPr>
              <a:t> </a:t>
            </a:r>
            <a:r>
              <a:rPr lang="es" sz="1800" b="1">
                <a:latin typeface="Times New Roman"/>
                <a:ea typeface="Times New Roman"/>
                <a:cs typeface="Times New Roman"/>
                <a:sym typeface="Times New Roman"/>
              </a:rPr>
              <a:t>de entidad </a:t>
            </a:r>
            <a:r>
              <a:rPr lang="es" sz="1800">
                <a:latin typeface="Times New Roman"/>
                <a:ea typeface="Times New Roman"/>
                <a:cs typeface="Times New Roman"/>
                <a:sym typeface="Times New Roman"/>
              </a:rPr>
              <a:t>dentro del conjunto de entidades.</a:t>
            </a:r>
            <a:endParaRPr sz="1800">
              <a:latin typeface="Times New Roman"/>
              <a:ea typeface="Times New Roman"/>
              <a:cs typeface="Times New Roman"/>
              <a:sym typeface="Times New Roman"/>
            </a:endParaRPr>
          </a:p>
          <a:p>
            <a:pPr marL="0" lvl="0" indent="0" algn="just" rtl="0">
              <a:spcBef>
                <a:spcPts val="0"/>
              </a:spcBef>
              <a:spcAft>
                <a:spcPts val="0"/>
              </a:spcAft>
              <a:buNone/>
            </a:pP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Nunito"/>
              <a:buChar char="-"/>
            </a:pPr>
            <a:r>
              <a:rPr lang="es" sz="1800">
                <a:latin typeface="Times New Roman"/>
                <a:ea typeface="Times New Roman"/>
                <a:cs typeface="Times New Roman"/>
                <a:sym typeface="Times New Roman"/>
              </a:rPr>
              <a:t>Cada </a:t>
            </a:r>
            <a:r>
              <a:rPr lang="es" sz="1800" b="1">
                <a:latin typeface="Times New Roman"/>
                <a:ea typeface="Times New Roman"/>
                <a:cs typeface="Times New Roman"/>
                <a:sym typeface="Times New Roman"/>
              </a:rPr>
              <a:t>columna </a:t>
            </a:r>
            <a:r>
              <a:rPr lang="es" sz="1800">
                <a:latin typeface="Times New Roman"/>
                <a:ea typeface="Times New Roman"/>
                <a:cs typeface="Times New Roman"/>
                <a:sym typeface="Times New Roman"/>
              </a:rPr>
              <a:t>de tabla representa un </a:t>
            </a:r>
            <a:r>
              <a:rPr lang="es" sz="1800" b="1">
                <a:latin typeface="Times New Roman"/>
                <a:ea typeface="Times New Roman"/>
                <a:cs typeface="Times New Roman"/>
                <a:sym typeface="Times New Roman"/>
              </a:rPr>
              <a:t>atributo </a:t>
            </a:r>
            <a:r>
              <a:rPr lang="es" sz="1800">
                <a:latin typeface="Times New Roman"/>
                <a:ea typeface="Times New Roman"/>
                <a:cs typeface="Times New Roman"/>
                <a:sym typeface="Times New Roman"/>
              </a:rPr>
              <a:t>y cada columna tiene un nombre distinto.</a:t>
            </a:r>
            <a:endParaRPr sz="1800">
              <a:latin typeface="Times New Roman"/>
              <a:ea typeface="Times New Roman"/>
              <a:cs typeface="Times New Roman"/>
              <a:sym typeface="Times New Roman"/>
            </a:endParaRPr>
          </a:p>
          <a:p>
            <a:pPr marL="0" lvl="0" indent="0" algn="just" rtl="0">
              <a:spcBef>
                <a:spcPts val="0"/>
              </a:spcBef>
              <a:spcAft>
                <a:spcPts val="0"/>
              </a:spcAft>
              <a:buNone/>
            </a:pPr>
            <a:endParaRPr sz="1800">
              <a:latin typeface="Times New Roman"/>
              <a:ea typeface="Times New Roman"/>
              <a:cs typeface="Times New Roman"/>
              <a:sym typeface="Times New Roman"/>
            </a:endParaRPr>
          </a:p>
          <a:p>
            <a:pPr marL="457200" lvl="0" indent="-342900" algn="just" rtl="0">
              <a:spcBef>
                <a:spcPts val="0"/>
              </a:spcBef>
              <a:spcAft>
                <a:spcPts val="0"/>
              </a:spcAft>
              <a:buSzPts val="1800"/>
              <a:buFont typeface="Nunito"/>
              <a:buChar char="-"/>
            </a:pPr>
            <a:r>
              <a:rPr lang="es" sz="1800">
                <a:latin typeface="Times New Roman"/>
                <a:ea typeface="Times New Roman"/>
                <a:cs typeface="Times New Roman"/>
                <a:sym typeface="Times New Roman"/>
              </a:rPr>
              <a:t>Cada </a:t>
            </a:r>
            <a:r>
              <a:rPr lang="es" sz="1800" b="1">
                <a:latin typeface="Times New Roman"/>
                <a:ea typeface="Times New Roman"/>
                <a:cs typeface="Times New Roman"/>
                <a:sym typeface="Times New Roman"/>
              </a:rPr>
              <a:t>intersección </a:t>
            </a:r>
            <a:r>
              <a:rPr lang="es" sz="1800">
                <a:latin typeface="Times New Roman"/>
                <a:ea typeface="Times New Roman"/>
                <a:cs typeface="Times New Roman"/>
                <a:sym typeface="Times New Roman"/>
              </a:rPr>
              <a:t>de renglón/columna representa un </a:t>
            </a:r>
            <a:r>
              <a:rPr lang="es" sz="1800" b="1">
                <a:latin typeface="Times New Roman"/>
                <a:ea typeface="Times New Roman"/>
                <a:cs typeface="Times New Roman"/>
                <a:sym typeface="Times New Roman"/>
              </a:rPr>
              <a:t>valor único de datos</a:t>
            </a:r>
            <a:r>
              <a:rPr lang="es"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pic>
        <p:nvPicPr>
          <p:cNvPr id="1070" name="Google Shape;1070;p108"/>
          <p:cNvPicPr preferRelativeResize="0"/>
          <p:nvPr/>
        </p:nvPicPr>
        <p:blipFill>
          <a:blip r:embed="rId3">
            <a:alphaModFix/>
          </a:blip>
          <a:stretch>
            <a:fillRect/>
          </a:stretch>
        </p:blipFill>
        <p:spPr>
          <a:xfrm>
            <a:off x="837300" y="1531550"/>
            <a:ext cx="7186451" cy="556150"/>
          </a:xfrm>
          <a:prstGeom prst="rect">
            <a:avLst/>
          </a:prstGeom>
          <a:noFill/>
          <a:ln>
            <a:noFill/>
          </a:ln>
        </p:spPr>
      </p:pic>
      <p:sp>
        <p:nvSpPr>
          <p:cNvPr id="1071" name="Google Shape;1071;p108"/>
          <p:cNvSpPr txBox="1"/>
          <p:nvPr/>
        </p:nvSpPr>
        <p:spPr>
          <a:xfrm>
            <a:off x="444375" y="142475"/>
            <a:ext cx="72642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Paso 1 : crear nuevas tablas</a:t>
            </a:r>
            <a:endParaRPr sz="3000">
              <a:solidFill>
                <a:schemeClr val="lt2"/>
              </a:solidFill>
              <a:latin typeface="Impact"/>
              <a:ea typeface="Impact"/>
              <a:cs typeface="Impact"/>
              <a:sym typeface="Impact"/>
            </a:endParaRPr>
          </a:p>
        </p:txBody>
      </p:sp>
      <p:sp>
        <p:nvSpPr>
          <p:cNvPr id="1072" name="Google Shape;1072;p108"/>
          <p:cNvSpPr/>
          <p:nvPr/>
        </p:nvSpPr>
        <p:spPr>
          <a:xfrm rot="5400000">
            <a:off x="6712180" y="912319"/>
            <a:ext cx="657900" cy="4857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08"/>
          <p:cNvSpPr txBox="1"/>
          <p:nvPr/>
        </p:nvSpPr>
        <p:spPr>
          <a:xfrm>
            <a:off x="529625" y="1998075"/>
            <a:ext cx="74877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Paso 2 : reasignación de atributos</a:t>
            </a:r>
            <a:endParaRPr sz="3000">
              <a:solidFill>
                <a:schemeClr val="lt2"/>
              </a:solidFill>
              <a:latin typeface="Impact"/>
              <a:ea typeface="Impact"/>
              <a:cs typeface="Impact"/>
              <a:sym typeface="Impact"/>
            </a:endParaRPr>
          </a:p>
        </p:txBody>
      </p:sp>
      <p:pic>
        <p:nvPicPr>
          <p:cNvPr id="1074" name="Google Shape;1074;p108"/>
          <p:cNvPicPr preferRelativeResize="0"/>
          <p:nvPr/>
        </p:nvPicPr>
        <p:blipFill>
          <a:blip r:embed="rId4">
            <a:alphaModFix/>
          </a:blip>
          <a:stretch>
            <a:fillRect/>
          </a:stretch>
        </p:blipFill>
        <p:spPr>
          <a:xfrm>
            <a:off x="444375" y="2840475"/>
            <a:ext cx="8458200" cy="1644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09"/>
          <p:cNvSpPr txBox="1"/>
          <p:nvPr/>
        </p:nvSpPr>
        <p:spPr>
          <a:xfrm>
            <a:off x="444375" y="1379750"/>
            <a:ext cx="3302400" cy="208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2400">
                <a:solidFill>
                  <a:schemeClr val="dk2"/>
                </a:solidFill>
                <a:highlight>
                  <a:srgbClr val="FFFFFF"/>
                </a:highlight>
                <a:latin typeface="Times New Roman"/>
                <a:ea typeface="Times New Roman"/>
                <a:cs typeface="Times New Roman"/>
                <a:sym typeface="Times New Roman"/>
              </a:rPr>
              <a:t>Tabla en 2NF</a:t>
            </a:r>
            <a:endParaRPr sz="2400">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400">
              <a:solidFill>
                <a:schemeClr val="dk2"/>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s" sz="2400">
                <a:solidFill>
                  <a:schemeClr val="dk2"/>
                </a:solidFill>
                <a:highlight>
                  <a:srgbClr val="FFFFFF"/>
                </a:highlight>
                <a:latin typeface="Times New Roman"/>
                <a:ea typeface="Times New Roman"/>
                <a:cs typeface="Times New Roman"/>
                <a:sym typeface="Times New Roman"/>
              </a:rPr>
              <a:t>SIN tener dependencia transitivas</a:t>
            </a:r>
            <a:endParaRPr sz="2400">
              <a:solidFill>
                <a:schemeClr val="dk2"/>
              </a:solidFill>
              <a:highlight>
                <a:srgbClr val="FFFFFF"/>
              </a:highlight>
              <a:latin typeface="Times New Roman"/>
              <a:ea typeface="Times New Roman"/>
              <a:cs typeface="Times New Roman"/>
              <a:sym typeface="Times New Roman"/>
            </a:endParaRPr>
          </a:p>
        </p:txBody>
      </p:sp>
      <p:sp>
        <p:nvSpPr>
          <p:cNvPr id="1080" name="Google Shape;1080;p109"/>
          <p:cNvSpPr txBox="1"/>
          <p:nvPr/>
        </p:nvSpPr>
        <p:spPr>
          <a:xfrm>
            <a:off x="444375" y="263350"/>
            <a:ext cx="7264200" cy="78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Tercera Forma Normal (3NF)</a:t>
            </a:r>
            <a:endParaRPr sz="3000">
              <a:solidFill>
                <a:schemeClr val="lt2"/>
              </a:solidFill>
              <a:latin typeface="Impact"/>
              <a:ea typeface="Impact"/>
              <a:cs typeface="Impact"/>
              <a:sym typeface="Impact"/>
            </a:endParaRPr>
          </a:p>
        </p:txBody>
      </p:sp>
      <p:sp>
        <p:nvSpPr>
          <p:cNvPr id="1081" name="Google Shape;1081;p109"/>
          <p:cNvSpPr/>
          <p:nvPr/>
        </p:nvSpPr>
        <p:spPr>
          <a:xfrm>
            <a:off x="4310875" y="1379750"/>
            <a:ext cx="4411500" cy="3035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s" sz="2400">
                <a:solidFill>
                  <a:schemeClr val="dk2"/>
                </a:solidFill>
                <a:latin typeface="Bree Serif"/>
                <a:ea typeface="Bree Serif"/>
                <a:cs typeface="Bree Serif"/>
                <a:sym typeface="Bree Serif"/>
              </a:rPr>
              <a:t>PASO 1:  Hacer nuevas tablas para eliminar dependencia transitiva</a:t>
            </a:r>
            <a:endParaRPr sz="2400">
              <a:solidFill>
                <a:schemeClr val="dk2"/>
              </a:solidFill>
              <a:latin typeface="Bree Serif"/>
              <a:ea typeface="Bree Serif"/>
              <a:cs typeface="Bree Serif"/>
              <a:sym typeface="Bree Serif"/>
            </a:endParaRPr>
          </a:p>
          <a:p>
            <a:pPr marL="0" lvl="0" indent="0" algn="just" rtl="0">
              <a:lnSpc>
                <a:spcPct val="115000"/>
              </a:lnSpc>
              <a:spcBef>
                <a:spcPts val="0"/>
              </a:spcBef>
              <a:spcAft>
                <a:spcPts val="0"/>
              </a:spcAft>
              <a:buNone/>
            </a:pPr>
            <a:endParaRPr sz="2400">
              <a:solidFill>
                <a:schemeClr val="dk2"/>
              </a:solidFill>
              <a:latin typeface="Bree Serif"/>
              <a:ea typeface="Bree Serif"/>
              <a:cs typeface="Bree Serif"/>
              <a:sym typeface="Bree Serif"/>
            </a:endParaRPr>
          </a:p>
          <a:p>
            <a:pPr marL="0" lvl="0" indent="0" algn="just" rtl="0">
              <a:lnSpc>
                <a:spcPct val="115000"/>
              </a:lnSpc>
              <a:spcBef>
                <a:spcPts val="0"/>
              </a:spcBef>
              <a:spcAft>
                <a:spcPts val="0"/>
              </a:spcAft>
              <a:buNone/>
            </a:pPr>
            <a:r>
              <a:rPr lang="es" sz="2400">
                <a:solidFill>
                  <a:schemeClr val="dk2"/>
                </a:solidFill>
                <a:latin typeface="Bree Serif"/>
                <a:ea typeface="Bree Serif"/>
                <a:cs typeface="Bree Serif"/>
                <a:sym typeface="Bree Serif"/>
              </a:rPr>
              <a:t>PASO 2:  Reasignación de atributos</a:t>
            </a:r>
            <a:endParaRPr sz="2400">
              <a:solidFill>
                <a:schemeClr val="dk2"/>
              </a:solidFill>
              <a:latin typeface="Bree Serif"/>
              <a:ea typeface="Bree Serif"/>
              <a:cs typeface="Bree Serif"/>
              <a:sym typeface="Bree Serif"/>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10"/>
          <p:cNvSpPr txBox="1"/>
          <p:nvPr/>
        </p:nvSpPr>
        <p:spPr>
          <a:xfrm>
            <a:off x="444375" y="142475"/>
            <a:ext cx="72642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Paso 1 : crear nuevas tablas</a:t>
            </a:r>
            <a:endParaRPr sz="3000">
              <a:solidFill>
                <a:schemeClr val="lt2"/>
              </a:solidFill>
              <a:latin typeface="Impact"/>
              <a:ea typeface="Impact"/>
              <a:cs typeface="Impact"/>
              <a:sym typeface="Impact"/>
            </a:endParaRPr>
          </a:p>
        </p:txBody>
      </p:sp>
      <p:pic>
        <p:nvPicPr>
          <p:cNvPr id="1087" name="Google Shape;1087;p110"/>
          <p:cNvPicPr preferRelativeResize="0"/>
          <p:nvPr/>
        </p:nvPicPr>
        <p:blipFill>
          <a:blip r:embed="rId3">
            <a:alphaModFix/>
          </a:blip>
          <a:stretch>
            <a:fillRect/>
          </a:stretch>
        </p:blipFill>
        <p:spPr>
          <a:xfrm>
            <a:off x="914400" y="931175"/>
            <a:ext cx="7315200" cy="647700"/>
          </a:xfrm>
          <a:prstGeom prst="rect">
            <a:avLst/>
          </a:prstGeom>
          <a:noFill/>
          <a:ln>
            <a:noFill/>
          </a:ln>
        </p:spPr>
      </p:pic>
      <p:pic>
        <p:nvPicPr>
          <p:cNvPr id="1088" name="Google Shape;1088;p110"/>
          <p:cNvPicPr preferRelativeResize="0"/>
          <p:nvPr/>
        </p:nvPicPr>
        <p:blipFill rotWithShape="1">
          <a:blip r:embed="rId4">
            <a:alphaModFix/>
          </a:blip>
          <a:srcRect b="11410"/>
          <a:stretch/>
        </p:blipFill>
        <p:spPr>
          <a:xfrm>
            <a:off x="3897275" y="1906975"/>
            <a:ext cx="1238250" cy="467150"/>
          </a:xfrm>
          <a:prstGeom prst="rect">
            <a:avLst/>
          </a:prstGeom>
          <a:noFill/>
          <a:ln>
            <a:noFill/>
          </a:ln>
        </p:spPr>
      </p:pic>
      <p:sp>
        <p:nvSpPr>
          <p:cNvPr id="1089" name="Google Shape;1089;p110"/>
          <p:cNvSpPr/>
          <p:nvPr/>
        </p:nvSpPr>
        <p:spPr>
          <a:xfrm rot="5400000">
            <a:off x="4305050" y="1452773"/>
            <a:ext cx="422700" cy="485700"/>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10"/>
          <p:cNvSpPr/>
          <p:nvPr/>
        </p:nvSpPr>
        <p:spPr>
          <a:xfrm rot="7707836">
            <a:off x="6058790" y="1722644"/>
            <a:ext cx="657855" cy="485766"/>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10"/>
          <p:cNvSpPr/>
          <p:nvPr/>
        </p:nvSpPr>
        <p:spPr>
          <a:xfrm rot="2269887">
            <a:off x="2168894" y="1722630"/>
            <a:ext cx="657873" cy="485768"/>
          </a:xfrm>
          <a:prstGeom prst="notch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10"/>
          <p:cNvSpPr txBox="1"/>
          <p:nvPr/>
        </p:nvSpPr>
        <p:spPr>
          <a:xfrm>
            <a:off x="656000" y="2295275"/>
            <a:ext cx="75735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Paso 2 : reasignación de atributos</a:t>
            </a:r>
            <a:endParaRPr sz="3000">
              <a:solidFill>
                <a:schemeClr val="lt2"/>
              </a:solidFill>
              <a:latin typeface="Impact"/>
              <a:ea typeface="Impact"/>
              <a:cs typeface="Impact"/>
              <a:sym typeface="Impact"/>
            </a:endParaRPr>
          </a:p>
        </p:txBody>
      </p:sp>
      <p:pic>
        <p:nvPicPr>
          <p:cNvPr id="1093" name="Google Shape;1093;p110"/>
          <p:cNvPicPr preferRelativeResize="0"/>
          <p:nvPr/>
        </p:nvPicPr>
        <p:blipFill>
          <a:blip r:embed="rId5">
            <a:alphaModFix/>
          </a:blip>
          <a:stretch>
            <a:fillRect/>
          </a:stretch>
        </p:blipFill>
        <p:spPr>
          <a:xfrm>
            <a:off x="656000" y="3007775"/>
            <a:ext cx="8058150" cy="20776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graphicFrame>
        <p:nvGraphicFramePr>
          <p:cNvPr id="1098" name="Google Shape;1098;p111"/>
          <p:cNvGraphicFramePr/>
          <p:nvPr/>
        </p:nvGraphicFramePr>
        <p:xfrm>
          <a:off x="242888" y="1755175"/>
          <a:ext cx="3000000" cy="3000000"/>
        </p:xfrm>
        <a:graphic>
          <a:graphicData uri="http://schemas.openxmlformats.org/drawingml/2006/table">
            <a:tbl>
              <a:tblPr>
                <a:noFill/>
                <a:tableStyleId>{4FF8C6C8-EA5E-4B73-99DB-9ABB75508C86}</a:tableStyleId>
              </a:tblPr>
              <a:tblGrid>
                <a:gridCol w="952500"/>
                <a:gridCol w="1017925"/>
                <a:gridCol w="982800"/>
                <a:gridCol w="1152050"/>
                <a:gridCol w="990600"/>
                <a:gridCol w="1123950"/>
                <a:gridCol w="1047750"/>
                <a:gridCol w="628650"/>
                <a:gridCol w="762000"/>
              </a:tblGrid>
              <a:tr h="438150">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Id_orden</a:t>
                      </a:r>
                      <a:endParaRPr>
                        <a:latin typeface="Trebuchet MS"/>
                        <a:ea typeface="Trebuchet MS"/>
                        <a:cs typeface="Trebuchet MS"/>
                        <a:sym typeface="Trebuchet MS"/>
                      </a:endParaRPr>
                    </a:p>
                  </a:txBody>
                  <a:tcPr marL="91425" marR="91425" marT="91425" marB="91425">
                    <a:lnB w="9525" cap="flat" cmpd="sng">
                      <a:solidFill>
                        <a:srgbClr val="990000"/>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Fecha</a:t>
                      </a:r>
                      <a:endParaRPr>
                        <a:latin typeface="Trebuchet MS"/>
                        <a:ea typeface="Trebuchet MS"/>
                        <a:cs typeface="Trebuchet MS"/>
                        <a:sym typeface="Trebuchet MS"/>
                      </a:endParaRPr>
                    </a:p>
                  </a:txBody>
                  <a:tcPr marL="91425" marR="91425" marT="91425" marB="91425">
                    <a:lnB w="9525" cap="flat" cmpd="sng">
                      <a:solidFill>
                        <a:srgbClr val="990000"/>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Id_cliente</a:t>
                      </a:r>
                      <a:endParaRPr>
                        <a:latin typeface="Trebuchet MS"/>
                        <a:ea typeface="Trebuchet MS"/>
                        <a:cs typeface="Trebuchet MS"/>
                        <a:sym typeface="Trebuchet MS"/>
                      </a:endParaRPr>
                    </a:p>
                  </a:txBody>
                  <a:tcPr marL="91425" marR="91425" marT="91425" marB="91425">
                    <a:lnB w="9525" cap="flat" cmpd="sng">
                      <a:solidFill>
                        <a:srgbClr val="990000"/>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Nom_client</a:t>
                      </a:r>
                      <a:endParaRPr>
                        <a:latin typeface="Trebuchet MS"/>
                        <a:ea typeface="Trebuchet MS"/>
                        <a:cs typeface="Trebuchet MS"/>
                        <a:sym typeface="Trebuchet MS"/>
                      </a:endParaRPr>
                    </a:p>
                  </a:txBody>
                  <a:tcPr marL="91425" marR="91425" marT="91425" marB="91425">
                    <a:lnB w="9525" cap="flat" cmpd="sng">
                      <a:solidFill>
                        <a:srgbClr val="990000"/>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Estado</a:t>
                      </a:r>
                      <a:endParaRPr>
                        <a:latin typeface="Trebuchet MS"/>
                        <a:ea typeface="Trebuchet MS"/>
                        <a:cs typeface="Trebuchet MS"/>
                        <a:sym typeface="Trebuchet MS"/>
                      </a:endParaRPr>
                    </a:p>
                  </a:txBody>
                  <a:tcPr marL="91425" marR="91425" marT="91425" marB="91425">
                    <a:lnB w="9525" cap="flat" cmpd="sng">
                      <a:solidFill>
                        <a:srgbClr val="990000"/>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Num_art</a:t>
                      </a:r>
                      <a:endParaRPr>
                        <a:latin typeface="Trebuchet MS"/>
                        <a:ea typeface="Trebuchet MS"/>
                        <a:cs typeface="Trebuchet MS"/>
                        <a:sym typeface="Trebuchet MS"/>
                      </a:endParaRPr>
                    </a:p>
                  </a:txBody>
                  <a:tcPr marL="91425" marR="91425" marT="91425" marB="91425">
                    <a:lnB w="9525" cap="flat" cmpd="sng">
                      <a:solidFill>
                        <a:srgbClr val="990000"/>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Nom_art</a:t>
                      </a:r>
                      <a:endParaRPr>
                        <a:latin typeface="Trebuchet MS"/>
                        <a:ea typeface="Trebuchet MS"/>
                        <a:cs typeface="Trebuchet MS"/>
                        <a:sym typeface="Trebuchet MS"/>
                      </a:endParaRPr>
                    </a:p>
                  </a:txBody>
                  <a:tcPr marL="91425" marR="91425" marT="91425" marB="91425">
                    <a:lnB w="9525" cap="flat" cmpd="sng">
                      <a:solidFill>
                        <a:srgbClr val="990000"/>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Cant</a:t>
                      </a:r>
                      <a:endParaRPr>
                        <a:latin typeface="Trebuchet MS"/>
                        <a:ea typeface="Trebuchet MS"/>
                        <a:cs typeface="Trebuchet MS"/>
                        <a:sym typeface="Trebuchet MS"/>
                      </a:endParaRPr>
                    </a:p>
                  </a:txBody>
                  <a:tcPr marL="91425" marR="91425" marT="91425" marB="91425">
                    <a:lnB w="9525" cap="flat" cmpd="sng">
                      <a:solidFill>
                        <a:srgbClr val="990000"/>
                      </a:solidFill>
                      <a:prstDash val="solid"/>
                      <a:round/>
                      <a:headEnd type="none" w="sm" len="sm"/>
                      <a:tailEnd type="none" w="sm" len="sm"/>
                    </a:lnB>
                    <a:solidFill>
                      <a:srgbClr val="E6B8AF"/>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Precio</a:t>
                      </a:r>
                      <a:endParaRPr>
                        <a:latin typeface="Trebuchet MS"/>
                        <a:ea typeface="Trebuchet MS"/>
                        <a:cs typeface="Trebuchet MS"/>
                        <a:sym typeface="Trebuchet MS"/>
                      </a:endParaRPr>
                    </a:p>
                  </a:txBody>
                  <a:tcPr marL="91425" marR="91425" marT="91425" marB="91425">
                    <a:lnB w="9525" cap="flat" cmpd="sng">
                      <a:solidFill>
                        <a:srgbClr val="990000"/>
                      </a:solidFill>
                      <a:prstDash val="solid"/>
                      <a:round/>
                      <a:headEnd type="none" w="sm" len="sm"/>
                      <a:tailEnd type="none" w="sm" len="sm"/>
                    </a:lnB>
                    <a:solidFill>
                      <a:srgbClr val="E6B8AF"/>
                    </a:solidFill>
                  </a:tcPr>
                </a:tc>
              </a:tr>
              <a:tr h="438150">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2301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23/02/11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101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Martin</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Caracas</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3786</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Red</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3</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35,00</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r>
              <a:tr h="438150">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2301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23/02/11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101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Martin</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Caracas</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4011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Raqueta</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6</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65,00</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r>
              <a:tr h="438150">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2301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23/02/11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101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Martin</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Caracas</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9132</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Paq-3</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8</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4,75</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r>
              <a:tr h="438150">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2302</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25/02/11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107</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Herman</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Coro</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5794</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Paq-6</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4</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5,00</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r>
              <a:tr h="438150">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2303</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27/02/11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110</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Pedro</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Maracay</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4011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Raqueta</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65,00</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r>
              <a:tr h="438150">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2303</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27/02/11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110</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Pedro</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Maracay</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3141</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Funda</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2</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s">
                          <a:latin typeface="Trebuchet MS"/>
                          <a:ea typeface="Trebuchet MS"/>
                          <a:cs typeface="Trebuchet MS"/>
                          <a:sym typeface="Trebuchet MS"/>
                        </a:rPr>
                        <a:t>10,00</a:t>
                      </a:r>
                      <a:endParaRPr>
                        <a:latin typeface="Trebuchet MS"/>
                        <a:ea typeface="Trebuchet MS"/>
                        <a:cs typeface="Trebuchet MS"/>
                        <a:sym typeface="Trebuchet MS"/>
                      </a:endParaRPr>
                    </a:p>
                  </a:txBody>
                  <a:tcPr marL="91425" marR="91425" marT="91425" marB="91425">
                    <a:lnL w="9525" cap="flat" cmpd="sng">
                      <a:solidFill>
                        <a:srgbClr val="990000"/>
                      </a:solidFill>
                      <a:prstDash val="solid"/>
                      <a:round/>
                      <a:headEnd type="none" w="sm" len="sm"/>
                      <a:tailEnd type="none" w="sm" len="sm"/>
                    </a:lnL>
                    <a:lnR w="9525" cap="flat" cmpd="sng">
                      <a:solidFill>
                        <a:srgbClr val="990000"/>
                      </a:solidFill>
                      <a:prstDash val="solid"/>
                      <a:round/>
                      <a:headEnd type="none" w="sm" len="sm"/>
                      <a:tailEnd type="none" w="sm" len="sm"/>
                    </a:lnR>
                    <a:lnT w="9525" cap="flat" cmpd="sng">
                      <a:solidFill>
                        <a:srgbClr val="990000"/>
                      </a:solidFill>
                      <a:prstDash val="solid"/>
                      <a:round/>
                      <a:headEnd type="none" w="sm" len="sm"/>
                      <a:tailEnd type="none" w="sm" len="sm"/>
                    </a:lnT>
                    <a:lnB w="9525" cap="flat" cmpd="sng">
                      <a:solidFill>
                        <a:srgbClr val="990000"/>
                      </a:solidFill>
                      <a:prstDash val="solid"/>
                      <a:round/>
                      <a:headEnd type="none" w="sm" len="sm"/>
                      <a:tailEnd type="none" w="sm" len="sm"/>
                    </a:lnB>
                    <a:solidFill>
                      <a:srgbClr val="FFF2CC"/>
                    </a:solidFill>
                  </a:tcPr>
                </a:tc>
              </a:tr>
            </a:tbl>
          </a:graphicData>
        </a:graphic>
      </p:graphicFrame>
      <p:sp>
        <p:nvSpPr>
          <p:cNvPr id="1099" name="Google Shape;1099;p111"/>
          <p:cNvSpPr txBox="1"/>
          <p:nvPr/>
        </p:nvSpPr>
        <p:spPr>
          <a:xfrm>
            <a:off x="444375" y="142475"/>
            <a:ext cx="82311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Practica 8:Normalizar la siguiente tabla</a:t>
            </a:r>
            <a:endParaRPr sz="3000">
              <a:solidFill>
                <a:schemeClr val="lt2"/>
              </a:solidFill>
              <a:latin typeface="Impact"/>
              <a:ea typeface="Impact"/>
              <a:cs typeface="Impact"/>
              <a:sym typeface="Impac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pic>
        <p:nvPicPr>
          <p:cNvPr id="1104" name="Google Shape;1104;p112"/>
          <p:cNvPicPr preferRelativeResize="0"/>
          <p:nvPr/>
        </p:nvPicPr>
        <p:blipFill rotWithShape="1">
          <a:blip r:embed="rId3">
            <a:alphaModFix amt="50000"/>
          </a:blip>
          <a:srcRect t="23958" b="23958"/>
          <a:stretch/>
        </p:blipFill>
        <p:spPr>
          <a:xfrm>
            <a:off x="0" y="0"/>
            <a:ext cx="9144005" cy="5143497"/>
          </a:xfrm>
          <a:prstGeom prst="rect">
            <a:avLst/>
          </a:prstGeom>
          <a:noFill/>
          <a:ln>
            <a:noFill/>
          </a:ln>
        </p:spPr>
      </p:pic>
      <p:sp>
        <p:nvSpPr>
          <p:cNvPr id="1105" name="Google Shape;1105;p112"/>
          <p:cNvSpPr txBox="1">
            <a:spLocks noGrp="1"/>
          </p:cNvSpPr>
          <p:nvPr>
            <p:ph type="ctrTitle"/>
          </p:nvPr>
        </p:nvSpPr>
        <p:spPr>
          <a:xfrm>
            <a:off x="1837575" y="1251525"/>
            <a:ext cx="5445900" cy="26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Sistemas manejadores de bases de datos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13"/>
          <p:cNvSpPr txBox="1"/>
          <p:nvPr/>
        </p:nvSpPr>
        <p:spPr>
          <a:xfrm>
            <a:off x="406500" y="288600"/>
            <a:ext cx="8331000" cy="378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600">
                <a:latin typeface="Times New Roman"/>
                <a:ea typeface="Times New Roman"/>
                <a:cs typeface="Times New Roman"/>
                <a:sym typeface="Times New Roman"/>
              </a:rPr>
              <a:t>1. El programa A emite una solicitud al DBMS (expresada en términos de lenguaje de subesquema).</a:t>
            </a:r>
            <a:endParaRPr sz="1600">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s" sz="1600">
                <a:latin typeface="Times New Roman"/>
                <a:ea typeface="Times New Roman"/>
                <a:cs typeface="Times New Roman"/>
                <a:sym typeface="Times New Roman"/>
              </a:rPr>
              <a:t>2. DBMS examina el subesquema, el esquema y la descripción física del Programa-A (esta información se almacena en tablas).</a:t>
            </a:r>
            <a:endParaRPr sz="1600">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s" sz="1600">
                <a:latin typeface="Times New Roman"/>
                <a:ea typeface="Times New Roman"/>
                <a:cs typeface="Times New Roman"/>
                <a:sym typeface="Times New Roman"/>
              </a:rPr>
              <a:t>3. DBMS determina la manera óptima de acceder a los datos, determinando a qué archivos se debe acceder, qué registros se necesitan en los archivos y el mejor método para acceder a ellos.</a:t>
            </a:r>
            <a:endParaRPr sz="1600">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s" sz="1600">
                <a:latin typeface="Times New Roman"/>
                <a:ea typeface="Times New Roman"/>
                <a:cs typeface="Times New Roman"/>
                <a:sym typeface="Times New Roman"/>
              </a:rPr>
              <a:t>4. El DBMS emite instrucciones (lee o escribe) al sistema operativo.</a:t>
            </a:r>
            <a:endParaRPr sz="1600">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s" sz="1600">
                <a:latin typeface="Times New Roman"/>
                <a:ea typeface="Times New Roman"/>
                <a:cs typeface="Times New Roman"/>
                <a:sym typeface="Times New Roman"/>
              </a:rPr>
              <a:t>5. El sistema operativo provoca la transferencia de datos entre el almacenamiento en disco y la memoria principal.</a:t>
            </a:r>
            <a:endParaRPr sz="1600">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s" sz="1600">
                <a:latin typeface="Times New Roman"/>
                <a:ea typeface="Times New Roman"/>
                <a:cs typeface="Times New Roman"/>
                <a:sym typeface="Times New Roman"/>
              </a:rPr>
              <a:t>6. DBMS emite movimientos para transferir los campos requeridos.</a:t>
            </a:r>
            <a:endParaRPr sz="1600">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s" sz="1600">
                <a:latin typeface="Times New Roman"/>
                <a:ea typeface="Times New Roman"/>
                <a:cs typeface="Times New Roman"/>
                <a:sym typeface="Times New Roman"/>
              </a:rPr>
              <a:t>7. DBMS devuelve el control al Programa A (posiblemente con un código de finalización)</a:t>
            </a:r>
            <a:endParaRPr sz="1600">
              <a:latin typeface="Times New Roman"/>
              <a:ea typeface="Times New Roman"/>
              <a:cs typeface="Times New Roman"/>
              <a:sym typeface="Times New Roman"/>
            </a:endParaRPr>
          </a:p>
          <a:p>
            <a:pPr marL="0" lvl="0" indent="0" algn="l" rtl="0">
              <a:lnSpc>
                <a:spcPct val="115000"/>
              </a:lnSpc>
              <a:spcBef>
                <a:spcPts val="1600"/>
              </a:spcBef>
              <a:spcAft>
                <a:spcPts val="0"/>
              </a:spcAft>
              <a:buNone/>
            </a:pPr>
            <a:endParaRPr sz="1600">
              <a:latin typeface="Times New Roman"/>
              <a:ea typeface="Times New Roman"/>
              <a:cs typeface="Times New Roman"/>
              <a:sym typeface="Times New Roman"/>
            </a:endParaRPr>
          </a:p>
          <a:p>
            <a:pPr marL="0" lvl="0" indent="0" algn="l" rtl="0">
              <a:spcBef>
                <a:spcPts val="0"/>
              </a:spcBef>
              <a:spcAft>
                <a:spcPts val="0"/>
              </a:spcAft>
              <a:buNone/>
            </a:pPr>
            <a:endParaRPr sz="1600">
              <a:latin typeface="Nunito"/>
              <a:ea typeface="Nunito"/>
              <a:cs typeface="Nunito"/>
              <a:sym typeface="Nunito"/>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14"/>
          <p:cNvSpPr txBox="1">
            <a:spLocks noGrp="1"/>
          </p:cNvSpPr>
          <p:nvPr>
            <p:ph type="ctrTitle"/>
          </p:nvPr>
        </p:nvSpPr>
        <p:spPr>
          <a:xfrm>
            <a:off x="333475" y="282000"/>
            <a:ext cx="4930800" cy="25356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3000" i="1">
                <a:solidFill>
                  <a:srgbClr val="FFFFFF"/>
                </a:solidFill>
                <a:latin typeface="Nunito"/>
                <a:ea typeface="Nunito"/>
                <a:cs typeface="Nunito"/>
                <a:sym typeface="Nunito"/>
              </a:rPr>
              <a:t>“capa de software que controla todos los accesos a la base de datos”</a:t>
            </a:r>
            <a:endParaRPr sz="3000" i="1">
              <a:solidFill>
                <a:srgbClr val="FFFFFF"/>
              </a:solidFill>
              <a:latin typeface="Nunito"/>
              <a:ea typeface="Nunito"/>
              <a:cs typeface="Nunito"/>
              <a:sym typeface="Nunito"/>
            </a:endParaRPr>
          </a:p>
          <a:p>
            <a:pPr marL="0" lvl="0" indent="0" algn="ctr" rtl="0">
              <a:spcBef>
                <a:spcPts val="0"/>
              </a:spcBef>
              <a:spcAft>
                <a:spcPts val="0"/>
              </a:spcAft>
              <a:buNone/>
            </a:pPr>
            <a:r>
              <a:rPr lang="es" sz="1200" b="0">
                <a:solidFill>
                  <a:srgbClr val="FFFFFF"/>
                </a:solidFill>
                <a:latin typeface="Nunito"/>
                <a:ea typeface="Nunito"/>
                <a:cs typeface="Nunito"/>
                <a:sym typeface="Nunito"/>
              </a:rPr>
              <a:t>BASES DE DATOS. Por ABRUTSKY, Maximiliano Adrián;  REINOSA, Enrique José;  MUÑOZ, Roberto;  DAMIANO, Luis;  MALDONADO, Calixto, 2012, Alfaomega, p. 19.</a:t>
            </a:r>
            <a:endParaRPr>
              <a:solidFill>
                <a:srgbClr val="FFFFFF"/>
              </a:solidFill>
            </a:endParaRPr>
          </a:p>
        </p:txBody>
      </p:sp>
      <p:sp>
        <p:nvSpPr>
          <p:cNvPr id="1116" name="Google Shape;1116;p114"/>
          <p:cNvSpPr txBox="1"/>
          <p:nvPr/>
        </p:nvSpPr>
        <p:spPr>
          <a:xfrm>
            <a:off x="494625" y="3384225"/>
            <a:ext cx="6810900" cy="1128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800">
                <a:solidFill>
                  <a:srgbClr val="FFFFFF"/>
                </a:solidFill>
                <a:latin typeface="Times New Roman"/>
                <a:ea typeface="Times New Roman"/>
                <a:cs typeface="Times New Roman"/>
                <a:sym typeface="Times New Roman"/>
              </a:rPr>
              <a:t>El DBMS puede implementar </a:t>
            </a:r>
            <a:r>
              <a:rPr lang="es" sz="1800" b="1">
                <a:solidFill>
                  <a:srgbClr val="FFFFFF"/>
                </a:solidFill>
                <a:latin typeface="Times New Roman"/>
                <a:ea typeface="Times New Roman"/>
                <a:cs typeface="Times New Roman"/>
                <a:sym typeface="Times New Roman"/>
              </a:rPr>
              <a:t>instrucciones </a:t>
            </a:r>
            <a:r>
              <a:rPr lang="es" sz="1800">
                <a:solidFill>
                  <a:srgbClr val="FFFFFF"/>
                </a:solidFill>
                <a:latin typeface="Times New Roman"/>
                <a:ea typeface="Times New Roman"/>
                <a:cs typeface="Times New Roman"/>
                <a:sym typeface="Times New Roman"/>
              </a:rPr>
              <a:t>dadas por </a:t>
            </a:r>
            <a:r>
              <a:rPr lang="es" sz="1800" b="1">
                <a:solidFill>
                  <a:srgbClr val="FFFFFF"/>
                </a:solidFill>
                <a:latin typeface="Times New Roman"/>
                <a:ea typeface="Times New Roman"/>
                <a:cs typeface="Times New Roman"/>
                <a:sym typeface="Times New Roman"/>
              </a:rPr>
              <a:t>distintos usuarios</a:t>
            </a:r>
            <a:r>
              <a:rPr lang="es" sz="1800">
                <a:solidFill>
                  <a:srgbClr val="FFFFFF"/>
                </a:solidFill>
                <a:latin typeface="Times New Roman"/>
                <a:ea typeface="Times New Roman"/>
                <a:cs typeface="Times New Roman"/>
                <a:sym typeface="Times New Roman"/>
              </a:rPr>
              <a:t>, y tienen distintos efectos en una base de datos. </a:t>
            </a:r>
            <a:endParaRPr sz="1800">
              <a:solidFill>
                <a:srgbClr val="FFFFFF"/>
              </a:solidFill>
              <a:latin typeface="Times New Roman"/>
              <a:ea typeface="Times New Roman"/>
              <a:cs typeface="Times New Roman"/>
              <a:sym typeface="Times New Roman"/>
            </a:endParaRPr>
          </a:p>
          <a:p>
            <a:pPr marL="0" lvl="0" indent="0" algn="l" rtl="0">
              <a:spcBef>
                <a:spcPts val="0"/>
              </a:spcBef>
              <a:spcAft>
                <a:spcPts val="0"/>
              </a:spcAft>
              <a:buNone/>
            </a:pPr>
            <a:endParaRPr>
              <a:latin typeface="Nunito"/>
              <a:ea typeface="Nunito"/>
              <a:cs typeface="Nunito"/>
              <a:sym typeface="Nunito"/>
            </a:endParaRPr>
          </a:p>
        </p:txBody>
      </p:sp>
      <p:pic>
        <p:nvPicPr>
          <p:cNvPr id="1117" name="Google Shape;1117;p114"/>
          <p:cNvPicPr preferRelativeResize="0"/>
          <p:nvPr/>
        </p:nvPicPr>
        <p:blipFill>
          <a:blip r:embed="rId3">
            <a:alphaModFix/>
          </a:blip>
          <a:stretch>
            <a:fillRect/>
          </a:stretch>
        </p:blipFill>
        <p:spPr>
          <a:xfrm>
            <a:off x="5613525" y="1401350"/>
            <a:ext cx="3243775" cy="12824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pic>
        <p:nvPicPr>
          <p:cNvPr id="1122" name="Google Shape;1122;p115"/>
          <p:cNvPicPr preferRelativeResize="0"/>
          <p:nvPr/>
        </p:nvPicPr>
        <p:blipFill>
          <a:blip r:embed="rId3">
            <a:alphaModFix/>
          </a:blip>
          <a:stretch>
            <a:fillRect/>
          </a:stretch>
        </p:blipFill>
        <p:spPr>
          <a:xfrm>
            <a:off x="1317688" y="192250"/>
            <a:ext cx="6508625" cy="4759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pic>
        <p:nvPicPr>
          <p:cNvPr id="1127" name="Google Shape;1127;p116"/>
          <p:cNvPicPr preferRelativeResize="0"/>
          <p:nvPr/>
        </p:nvPicPr>
        <p:blipFill>
          <a:blip r:embed="rId3">
            <a:alphaModFix/>
          </a:blip>
          <a:stretch>
            <a:fillRect/>
          </a:stretch>
        </p:blipFill>
        <p:spPr>
          <a:xfrm>
            <a:off x="152400" y="152400"/>
            <a:ext cx="8778224" cy="47628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17"/>
          <p:cNvSpPr txBox="1">
            <a:spLocks noGrp="1"/>
          </p:cNvSpPr>
          <p:nvPr>
            <p:ph type="title"/>
          </p:nvPr>
        </p:nvSpPr>
        <p:spPr>
          <a:xfrm>
            <a:off x="1885350" y="1897113"/>
            <a:ext cx="5373300" cy="13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Lenguaje de consulta Estructurado (SQL)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37"/>
          <p:cNvSpPr txBox="1"/>
          <p:nvPr/>
        </p:nvSpPr>
        <p:spPr>
          <a:xfrm>
            <a:off x="83100" y="799500"/>
            <a:ext cx="4488900" cy="29319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Font typeface="Nunito"/>
              <a:buChar char="-"/>
            </a:pPr>
            <a:r>
              <a:rPr lang="es" sz="1700">
                <a:latin typeface="Times New Roman"/>
                <a:ea typeface="Times New Roman"/>
                <a:cs typeface="Times New Roman"/>
                <a:sym typeface="Times New Roman"/>
              </a:rPr>
              <a:t>Todos los </a:t>
            </a:r>
            <a:r>
              <a:rPr lang="es" sz="1700" b="1">
                <a:latin typeface="Times New Roman"/>
                <a:ea typeface="Times New Roman"/>
                <a:cs typeface="Times New Roman"/>
                <a:sym typeface="Times New Roman"/>
              </a:rPr>
              <a:t>valores de una columna</a:t>
            </a:r>
            <a:r>
              <a:rPr lang="es" sz="1700">
                <a:latin typeface="Times New Roman"/>
                <a:ea typeface="Times New Roman"/>
                <a:cs typeface="Times New Roman"/>
                <a:sym typeface="Times New Roman"/>
              </a:rPr>
              <a:t> deben apegarse al </a:t>
            </a:r>
            <a:r>
              <a:rPr lang="es" sz="1700" b="1">
                <a:latin typeface="Times New Roman"/>
                <a:ea typeface="Times New Roman"/>
                <a:cs typeface="Times New Roman"/>
                <a:sym typeface="Times New Roman"/>
              </a:rPr>
              <a:t>mismo formato</a:t>
            </a:r>
            <a:r>
              <a:rPr lang="es" sz="1700">
                <a:latin typeface="Times New Roman"/>
                <a:ea typeface="Times New Roman"/>
                <a:cs typeface="Times New Roman"/>
                <a:sym typeface="Times New Roman"/>
              </a:rPr>
              <a:t> de datos.</a:t>
            </a:r>
            <a:endParaRPr sz="1700">
              <a:latin typeface="Times New Roman"/>
              <a:ea typeface="Times New Roman"/>
              <a:cs typeface="Times New Roman"/>
              <a:sym typeface="Times New Roman"/>
            </a:endParaRPr>
          </a:p>
          <a:p>
            <a:pPr marL="457200" lvl="0" indent="0" algn="l" rtl="0">
              <a:spcBef>
                <a:spcPts val="0"/>
              </a:spcBef>
              <a:spcAft>
                <a:spcPts val="0"/>
              </a:spcAft>
              <a:buNone/>
            </a:pPr>
            <a:endParaRPr sz="1700">
              <a:latin typeface="Times New Roman"/>
              <a:ea typeface="Times New Roman"/>
              <a:cs typeface="Times New Roman"/>
              <a:sym typeface="Times New Roman"/>
            </a:endParaRPr>
          </a:p>
          <a:p>
            <a:pPr marL="457200" lvl="0" indent="-336550" algn="l" rtl="0">
              <a:spcBef>
                <a:spcPts val="0"/>
              </a:spcBef>
              <a:spcAft>
                <a:spcPts val="0"/>
              </a:spcAft>
              <a:buSzPts val="1700"/>
              <a:buFont typeface="Nunito"/>
              <a:buChar char="-"/>
            </a:pPr>
            <a:r>
              <a:rPr lang="es" sz="1700">
                <a:latin typeface="Times New Roman"/>
                <a:ea typeface="Times New Roman"/>
                <a:cs typeface="Times New Roman"/>
                <a:sym typeface="Times New Roman"/>
              </a:rPr>
              <a:t>Cada columna tiene un </a:t>
            </a:r>
            <a:r>
              <a:rPr lang="es" sz="1700" b="1">
                <a:latin typeface="Times New Roman"/>
                <a:ea typeface="Times New Roman"/>
                <a:cs typeface="Times New Roman"/>
                <a:sym typeface="Times New Roman"/>
              </a:rPr>
              <a:t>intervalo específico </a:t>
            </a:r>
            <a:r>
              <a:rPr lang="es" sz="1700">
                <a:latin typeface="Times New Roman"/>
                <a:ea typeface="Times New Roman"/>
                <a:cs typeface="Times New Roman"/>
                <a:sym typeface="Times New Roman"/>
              </a:rPr>
              <a:t>de valores conocido como </a:t>
            </a:r>
            <a:r>
              <a:rPr lang="es" sz="1700" b="1">
                <a:latin typeface="Times New Roman"/>
                <a:ea typeface="Times New Roman"/>
                <a:cs typeface="Times New Roman"/>
                <a:sym typeface="Times New Roman"/>
              </a:rPr>
              <a:t>dominio de atributo</a:t>
            </a:r>
            <a:r>
              <a:rPr lang="es" sz="1700">
                <a:latin typeface="Times New Roman"/>
                <a:ea typeface="Times New Roman"/>
                <a:cs typeface="Times New Roman"/>
                <a:sym typeface="Times New Roman"/>
              </a:rPr>
              <a:t> (cadenas, enteros, float).</a:t>
            </a:r>
            <a:endParaRPr sz="1700">
              <a:latin typeface="Times New Roman"/>
              <a:ea typeface="Times New Roman"/>
              <a:cs typeface="Times New Roman"/>
              <a:sym typeface="Times New Roman"/>
            </a:endParaRPr>
          </a:p>
          <a:p>
            <a:pPr marL="457200" lvl="0" indent="0" algn="l" rtl="0">
              <a:spcBef>
                <a:spcPts val="0"/>
              </a:spcBef>
              <a:spcAft>
                <a:spcPts val="0"/>
              </a:spcAft>
              <a:buNone/>
            </a:pPr>
            <a:endParaRPr sz="1700">
              <a:latin typeface="Times New Roman"/>
              <a:ea typeface="Times New Roman"/>
              <a:cs typeface="Times New Roman"/>
              <a:sym typeface="Times New Roman"/>
            </a:endParaRPr>
          </a:p>
          <a:p>
            <a:pPr marL="457200" lvl="0" indent="-336550" algn="l" rtl="0">
              <a:spcBef>
                <a:spcPts val="0"/>
              </a:spcBef>
              <a:spcAft>
                <a:spcPts val="0"/>
              </a:spcAft>
              <a:buSzPts val="1700"/>
              <a:buFont typeface="Nunito"/>
              <a:buChar char="-"/>
            </a:pPr>
            <a:r>
              <a:rPr lang="es" sz="1700">
                <a:latin typeface="Times New Roman"/>
                <a:ea typeface="Times New Roman"/>
                <a:cs typeface="Times New Roman"/>
                <a:sym typeface="Times New Roman"/>
              </a:rPr>
              <a:t>El </a:t>
            </a:r>
            <a:r>
              <a:rPr lang="es" sz="1700" b="1">
                <a:latin typeface="Times New Roman"/>
                <a:ea typeface="Times New Roman"/>
                <a:cs typeface="Times New Roman"/>
                <a:sym typeface="Times New Roman"/>
              </a:rPr>
              <a:t>orden </a:t>
            </a:r>
            <a:r>
              <a:rPr lang="es" sz="1700">
                <a:latin typeface="Times New Roman"/>
                <a:ea typeface="Times New Roman"/>
                <a:cs typeface="Times New Roman"/>
                <a:sym typeface="Times New Roman"/>
              </a:rPr>
              <a:t>de los renglones y las columnas </a:t>
            </a:r>
            <a:r>
              <a:rPr lang="es" sz="1700" b="1">
                <a:latin typeface="Times New Roman"/>
                <a:ea typeface="Times New Roman"/>
                <a:cs typeface="Times New Roman"/>
                <a:sym typeface="Times New Roman"/>
              </a:rPr>
              <a:t>no </a:t>
            </a:r>
            <a:r>
              <a:rPr lang="es" sz="1700">
                <a:latin typeface="Times New Roman"/>
                <a:ea typeface="Times New Roman"/>
                <a:cs typeface="Times New Roman"/>
                <a:sym typeface="Times New Roman"/>
              </a:rPr>
              <a:t>tiene </a:t>
            </a:r>
            <a:r>
              <a:rPr lang="es" sz="1700" b="1">
                <a:latin typeface="Times New Roman"/>
                <a:ea typeface="Times New Roman"/>
                <a:cs typeface="Times New Roman"/>
                <a:sym typeface="Times New Roman"/>
              </a:rPr>
              <a:t>importancia </a:t>
            </a:r>
            <a:r>
              <a:rPr lang="es" sz="1700">
                <a:latin typeface="Times New Roman"/>
                <a:ea typeface="Times New Roman"/>
                <a:cs typeface="Times New Roman"/>
                <a:sym typeface="Times New Roman"/>
              </a:rPr>
              <a:t>para el </a:t>
            </a:r>
            <a:r>
              <a:rPr lang="es" sz="1700" b="1">
                <a:latin typeface="Times New Roman"/>
                <a:ea typeface="Times New Roman"/>
                <a:cs typeface="Times New Roman"/>
                <a:sym typeface="Times New Roman"/>
              </a:rPr>
              <a:t>DBMS </a:t>
            </a:r>
            <a:r>
              <a:rPr lang="es" sz="1700">
                <a:latin typeface="Times New Roman"/>
                <a:ea typeface="Times New Roman"/>
                <a:cs typeface="Times New Roman"/>
                <a:sym typeface="Times New Roman"/>
              </a:rPr>
              <a:t>(Sistema de gestión de base de datos).</a:t>
            </a:r>
            <a:endParaRPr sz="1700">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pic>
        <p:nvPicPr>
          <p:cNvPr id="583" name="Google Shape;583;p37"/>
          <p:cNvPicPr preferRelativeResize="0"/>
          <p:nvPr/>
        </p:nvPicPr>
        <p:blipFill>
          <a:blip r:embed="rId3">
            <a:alphaModFix/>
          </a:blip>
          <a:stretch>
            <a:fillRect/>
          </a:stretch>
        </p:blipFill>
        <p:spPr>
          <a:xfrm>
            <a:off x="4636875" y="879975"/>
            <a:ext cx="4114400" cy="29666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18"/>
          <p:cNvSpPr txBox="1"/>
          <p:nvPr/>
        </p:nvSpPr>
        <p:spPr>
          <a:xfrm>
            <a:off x="268575" y="990600"/>
            <a:ext cx="85278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800">
                <a:latin typeface="Times New Roman"/>
                <a:ea typeface="Times New Roman"/>
                <a:cs typeface="Times New Roman"/>
                <a:sym typeface="Times New Roman"/>
              </a:rPr>
              <a:t>MySQL (pronunciado mai-es-quiu-el), es una manejador de bases de datos relacional bastante robusto, de código abierto bajo la licencia GPL</a:t>
            </a:r>
            <a:endParaRPr sz="1800">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s" sz="1800">
                <a:latin typeface="Times New Roman"/>
                <a:ea typeface="Times New Roman"/>
                <a:cs typeface="Times New Roman"/>
                <a:sym typeface="Times New Roman"/>
              </a:rPr>
              <a:t>Primero como un producto de la empresa y despúes como software de dominio público.</a:t>
            </a:r>
            <a:endParaRPr sz="1800">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es" sz="1800">
                <a:latin typeface="Times New Roman"/>
                <a:ea typeface="Times New Roman"/>
                <a:cs typeface="Times New Roman"/>
                <a:sym typeface="Times New Roman"/>
              </a:rPr>
              <a:t>El nombre de My se debe probablemente a que la hija del cofundador Monty Widenius recibía ese sobrenombre, aunque a ciencia cierta nunca se ha revelado el origen. Por otro lado en el año 2002 MySQL tuvo un logo más original que el simple nombre, incluyendo un delfín, el cual a través de una encuesta en la página web recibió su nombre: "Sakila", de origen africano.</a:t>
            </a:r>
            <a:endParaRPr sz="1800">
              <a:latin typeface="Times New Roman"/>
              <a:ea typeface="Times New Roman"/>
              <a:cs typeface="Times New Roman"/>
              <a:sym typeface="Times New Roman"/>
            </a:endParaRPr>
          </a:p>
        </p:txBody>
      </p:sp>
      <p:sp>
        <p:nvSpPr>
          <p:cNvPr id="1138" name="Google Shape;1138;p118"/>
          <p:cNvSpPr txBox="1"/>
          <p:nvPr/>
        </p:nvSpPr>
        <p:spPr>
          <a:xfrm>
            <a:off x="444375" y="142475"/>
            <a:ext cx="72642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MySQL</a:t>
            </a:r>
            <a:endParaRPr sz="3000">
              <a:solidFill>
                <a:schemeClr val="lt2"/>
              </a:solidFill>
              <a:latin typeface="Impact"/>
              <a:ea typeface="Impact"/>
              <a:cs typeface="Impact"/>
              <a:sym typeface="Impact"/>
            </a:endParaRPr>
          </a:p>
        </p:txBody>
      </p:sp>
      <p:pic>
        <p:nvPicPr>
          <p:cNvPr id="1139" name="Google Shape;1139;p118"/>
          <p:cNvPicPr preferRelativeResize="0"/>
          <p:nvPr/>
        </p:nvPicPr>
        <p:blipFill>
          <a:blip r:embed="rId3">
            <a:alphaModFix/>
          </a:blip>
          <a:stretch>
            <a:fillRect/>
          </a:stretch>
        </p:blipFill>
        <p:spPr>
          <a:xfrm>
            <a:off x="5957925" y="3674025"/>
            <a:ext cx="2838450" cy="1343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19"/>
          <p:cNvSpPr txBox="1"/>
          <p:nvPr/>
        </p:nvSpPr>
        <p:spPr>
          <a:xfrm>
            <a:off x="376025" y="1095550"/>
            <a:ext cx="8433600" cy="3435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800">
                <a:latin typeface="Times New Roman"/>
                <a:ea typeface="Times New Roman"/>
                <a:cs typeface="Times New Roman"/>
                <a:sym typeface="Times New Roman"/>
              </a:rPr>
              <a:t>La licencia GPL o </a:t>
            </a:r>
            <a:r>
              <a:rPr lang="es" sz="1800" b="1">
                <a:latin typeface="Times New Roman"/>
                <a:ea typeface="Times New Roman"/>
                <a:cs typeface="Times New Roman"/>
                <a:sym typeface="Times New Roman"/>
              </a:rPr>
              <a:t>General Public License</a:t>
            </a:r>
            <a:r>
              <a:rPr lang="es" sz="1800">
                <a:latin typeface="Times New Roman"/>
                <a:ea typeface="Times New Roman"/>
                <a:cs typeface="Times New Roman"/>
                <a:sym typeface="Times New Roman"/>
              </a:rPr>
              <a:t>, desarrollada por la FSF o </a:t>
            </a:r>
            <a:r>
              <a:rPr lang="es" sz="1800" b="1">
                <a:latin typeface="Times New Roman"/>
                <a:ea typeface="Times New Roman"/>
                <a:cs typeface="Times New Roman"/>
                <a:sym typeface="Times New Roman"/>
              </a:rPr>
              <a:t>Free Software Foundation</a:t>
            </a:r>
            <a:r>
              <a:rPr lang="es" sz="1800">
                <a:latin typeface="Times New Roman"/>
                <a:ea typeface="Times New Roman"/>
                <a:cs typeface="Times New Roman"/>
                <a:sym typeface="Times New Roman"/>
              </a:rPr>
              <a:t> establece que puedes </a:t>
            </a:r>
            <a:r>
              <a:rPr lang="es" sz="1800" b="1">
                <a:latin typeface="Times New Roman"/>
                <a:ea typeface="Times New Roman"/>
                <a:cs typeface="Times New Roman"/>
                <a:sym typeface="Times New Roman"/>
              </a:rPr>
              <a:t>instalar </a:t>
            </a:r>
            <a:r>
              <a:rPr lang="es" sz="1800">
                <a:latin typeface="Times New Roman"/>
                <a:ea typeface="Times New Roman"/>
                <a:cs typeface="Times New Roman"/>
                <a:sym typeface="Times New Roman"/>
              </a:rPr>
              <a:t>y </a:t>
            </a:r>
            <a:r>
              <a:rPr lang="es" sz="1800" b="1">
                <a:latin typeface="Times New Roman"/>
                <a:ea typeface="Times New Roman"/>
                <a:cs typeface="Times New Roman"/>
                <a:sym typeface="Times New Roman"/>
              </a:rPr>
              <a:t>usar </a:t>
            </a:r>
            <a:r>
              <a:rPr lang="es" sz="1800">
                <a:latin typeface="Times New Roman"/>
                <a:ea typeface="Times New Roman"/>
                <a:cs typeface="Times New Roman"/>
                <a:sym typeface="Times New Roman"/>
              </a:rPr>
              <a:t>un programa GPL en un ordenador o en tantos como te apetezca,</a:t>
            </a:r>
            <a:r>
              <a:rPr lang="es" sz="1800" b="1">
                <a:latin typeface="Times New Roman"/>
                <a:ea typeface="Times New Roman"/>
                <a:cs typeface="Times New Roman"/>
                <a:sym typeface="Times New Roman"/>
              </a:rPr>
              <a:t> sin limitación</a:t>
            </a:r>
            <a:r>
              <a:rPr lang="es" sz="1800">
                <a:latin typeface="Times New Roman"/>
                <a:ea typeface="Times New Roman"/>
                <a:cs typeface="Times New Roman"/>
                <a:sym typeface="Times New Roman"/>
              </a:rPr>
              <a:t>. También puedes </a:t>
            </a:r>
            <a:r>
              <a:rPr lang="es" sz="1800" b="1">
                <a:latin typeface="Times New Roman"/>
                <a:ea typeface="Times New Roman"/>
                <a:cs typeface="Times New Roman"/>
                <a:sym typeface="Times New Roman"/>
              </a:rPr>
              <a:t>modificar </a:t>
            </a:r>
            <a:r>
              <a:rPr lang="es" sz="1800">
                <a:latin typeface="Times New Roman"/>
                <a:ea typeface="Times New Roman"/>
                <a:cs typeface="Times New Roman"/>
                <a:sym typeface="Times New Roman"/>
              </a:rPr>
              <a:t>el programa para adaptarlo a lo que tu quieras que haga. Además, podrás </a:t>
            </a:r>
            <a:r>
              <a:rPr lang="es" sz="1800" b="1">
                <a:latin typeface="Times New Roman"/>
                <a:ea typeface="Times New Roman"/>
                <a:cs typeface="Times New Roman"/>
                <a:sym typeface="Times New Roman"/>
              </a:rPr>
              <a:t>distribuir </a:t>
            </a:r>
            <a:r>
              <a:rPr lang="es" sz="1800">
                <a:latin typeface="Times New Roman"/>
                <a:ea typeface="Times New Roman"/>
                <a:cs typeface="Times New Roman"/>
                <a:sym typeface="Times New Roman"/>
              </a:rPr>
              <a:t>el programa GPL tal cual o después de haberlo modificado.</a:t>
            </a:r>
            <a:endParaRPr sz="1800">
              <a:latin typeface="Times New Roman"/>
              <a:ea typeface="Times New Roman"/>
              <a:cs typeface="Times New Roman"/>
              <a:sym typeface="Times New Roman"/>
            </a:endParaRPr>
          </a:p>
          <a:p>
            <a:pPr marL="0" lvl="0" indent="0" algn="just" rtl="0">
              <a:lnSpc>
                <a:spcPct val="115000"/>
              </a:lnSpc>
              <a:spcBef>
                <a:spcPts val="1600"/>
              </a:spcBef>
              <a:spcAft>
                <a:spcPts val="0"/>
              </a:spcAft>
              <a:buNone/>
            </a:pPr>
            <a:r>
              <a:rPr lang="es" sz="1800">
                <a:latin typeface="Times New Roman"/>
                <a:ea typeface="Times New Roman"/>
                <a:cs typeface="Times New Roman"/>
                <a:sym typeface="Times New Roman"/>
              </a:rPr>
              <a:t>Los programas GPL </a:t>
            </a:r>
            <a:r>
              <a:rPr lang="es" sz="1800" b="1">
                <a:latin typeface="Times New Roman"/>
                <a:ea typeface="Times New Roman"/>
                <a:cs typeface="Times New Roman"/>
                <a:sym typeface="Times New Roman"/>
              </a:rPr>
              <a:t>no </a:t>
            </a:r>
            <a:r>
              <a:rPr lang="es" sz="1800">
                <a:latin typeface="Times New Roman"/>
                <a:ea typeface="Times New Roman"/>
                <a:cs typeface="Times New Roman"/>
                <a:sym typeface="Times New Roman"/>
              </a:rPr>
              <a:t>tienen </a:t>
            </a:r>
            <a:r>
              <a:rPr lang="es" sz="1800" b="1">
                <a:latin typeface="Times New Roman"/>
                <a:ea typeface="Times New Roman"/>
                <a:cs typeface="Times New Roman"/>
                <a:sym typeface="Times New Roman"/>
              </a:rPr>
              <a:t>garantía</a:t>
            </a:r>
            <a:r>
              <a:rPr lang="es" sz="1800">
                <a:latin typeface="Times New Roman"/>
                <a:ea typeface="Times New Roman"/>
                <a:cs typeface="Times New Roman"/>
                <a:sym typeface="Times New Roman"/>
              </a:rPr>
              <a:t>, igual que casi todos los programas propietarios, no obstante, ofrecen </a:t>
            </a:r>
            <a:r>
              <a:rPr lang="es" sz="1800" b="1">
                <a:latin typeface="Times New Roman"/>
                <a:ea typeface="Times New Roman"/>
                <a:cs typeface="Times New Roman"/>
                <a:sym typeface="Times New Roman"/>
              </a:rPr>
              <a:t>más derechos a sus usuarios</a:t>
            </a:r>
            <a:r>
              <a:rPr lang="es" sz="1800">
                <a:latin typeface="Times New Roman"/>
                <a:ea typeface="Times New Roman"/>
                <a:cs typeface="Times New Roman"/>
                <a:sym typeface="Times New Roman"/>
              </a:rPr>
              <a:t> y su sistema abierto hace que los </a:t>
            </a:r>
            <a:r>
              <a:rPr lang="es" sz="1800" b="1">
                <a:latin typeface="Times New Roman"/>
                <a:ea typeface="Times New Roman"/>
                <a:cs typeface="Times New Roman"/>
                <a:sym typeface="Times New Roman"/>
              </a:rPr>
              <a:t>defectos </a:t>
            </a:r>
            <a:r>
              <a:rPr lang="es" sz="1800">
                <a:latin typeface="Times New Roman"/>
                <a:ea typeface="Times New Roman"/>
                <a:cs typeface="Times New Roman"/>
                <a:sym typeface="Times New Roman"/>
              </a:rPr>
              <a:t>sean detectados y depurados a </a:t>
            </a:r>
            <a:r>
              <a:rPr lang="es" sz="1800" b="1">
                <a:latin typeface="Times New Roman"/>
                <a:ea typeface="Times New Roman"/>
                <a:cs typeface="Times New Roman"/>
                <a:sym typeface="Times New Roman"/>
              </a:rPr>
              <a:t>gran velocidad</a:t>
            </a:r>
            <a:r>
              <a:rPr lang="es" sz="1800">
                <a:latin typeface="Times New Roman"/>
                <a:ea typeface="Times New Roman"/>
                <a:cs typeface="Times New Roman"/>
                <a:sym typeface="Times New Roman"/>
              </a:rPr>
              <a:t> con la ayuda de cientos de programadores a través de internet. Por otro lado, nada impide a una empresa garantizar el Software Libre junto a otros servicios que oferte. </a:t>
            </a:r>
            <a:endParaRPr sz="1800">
              <a:latin typeface="Times New Roman"/>
              <a:ea typeface="Times New Roman"/>
              <a:cs typeface="Times New Roman"/>
              <a:sym typeface="Times New Roman"/>
            </a:endParaRPr>
          </a:p>
        </p:txBody>
      </p:sp>
      <p:sp>
        <p:nvSpPr>
          <p:cNvPr id="1145" name="Google Shape;1145;p119"/>
          <p:cNvSpPr txBox="1"/>
          <p:nvPr/>
        </p:nvSpPr>
        <p:spPr>
          <a:xfrm>
            <a:off x="444375" y="142475"/>
            <a:ext cx="7264200" cy="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4000" b="1">
                <a:solidFill>
                  <a:schemeClr val="lt2"/>
                </a:solidFill>
                <a:latin typeface="Times New Roman"/>
                <a:ea typeface="Times New Roman"/>
                <a:cs typeface="Times New Roman"/>
                <a:sym typeface="Times New Roman"/>
              </a:rPr>
              <a:t>Licencia GPL</a:t>
            </a:r>
            <a:endParaRPr sz="3000">
              <a:solidFill>
                <a:schemeClr val="lt2"/>
              </a:solidFill>
              <a:latin typeface="Impact"/>
              <a:ea typeface="Impact"/>
              <a:cs typeface="Impact"/>
              <a:sym typeface="Impac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20"/>
          <p:cNvSpPr txBox="1"/>
          <p:nvPr/>
        </p:nvSpPr>
        <p:spPr>
          <a:xfrm>
            <a:off x="444375" y="142475"/>
            <a:ext cx="7264200" cy="63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s" sz="3600" b="1">
                <a:solidFill>
                  <a:schemeClr val="lt2"/>
                </a:solidFill>
                <a:latin typeface="Times New Roman"/>
                <a:ea typeface="Times New Roman"/>
                <a:cs typeface="Times New Roman"/>
                <a:sym typeface="Times New Roman"/>
              </a:rPr>
              <a:t>Structured Query Language</a:t>
            </a:r>
            <a:endParaRPr sz="3600" b="1">
              <a:solidFill>
                <a:schemeClr val="lt2"/>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s" sz="2400" b="1" i="1">
                <a:solidFill>
                  <a:schemeClr val="lt2"/>
                </a:solidFill>
                <a:latin typeface="Times New Roman"/>
                <a:ea typeface="Times New Roman"/>
                <a:cs typeface="Times New Roman"/>
                <a:sym typeface="Times New Roman"/>
              </a:rPr>
              <a:t>Lenguaje de consulta estructurado</a:t>
            </a:r>
            <a:endParaRPr sz="2400" b="1" i="1">
              <a:solidFill>
                <a:schemeClr val="lt2"/>
              </a:solidFill>
              <a:latin typeface="Times New Roman"/>
              <a:ea typeface="Times New Roman"/>
              <a:cs typeface="Times New Roman"/>
              <a:sym typeface="Times New Roman"/>
            </a:endParaRPr>
          </a:p>
          <a:p>
            <a:pPr marL="1828800" marR="0" lvl="0" indent="457200" algn="l" rtl="0">
              <a:lnSpc>
                <a:spcPct val="100000"/>
              </a:lnSpc>
              <a:spcBef>
                <a:spcPts val="0"/>
              </a:spcBef>
              <a:spcAft>
                <a:spcPts val="0"/>
              </a:spcAft>
              <a:buNone/>
            </a:pPr>
            <a:r>
              <a:rPr lang="es" sz="2500" b="1">
                <a:solidFill>
                  <a:schemeClr val="lt2"/>
                </a:solidFill>
                <a:latin typeface="Times New Roman"/>
                <a:ea typeface="Times New Roman"/>
                <a:cs typeface="Times New Roman"/>
                <a:sym typeface="Times New Roman"/>
              </a:rPr>
              <a:t>¿Por qué usar MySQL?</a:t>
            </a:r>
            <a:endParaRPr sz="2500" b="1">
              <a:solidFill>
                <a:schemeClr val="lt2"/>
              </a:solidFill>
              <a:latin typeface="Times New Roman"/>
              <a:ea typeface="Times New Roman"/>
              <a:cs typeface="Times New Roman"/>
              <a:sym typeface="Times New Roman"/>
            </a:endParaRPr>
          </a:p>
        </p:txBody>
      </p:sp>
      <p:sp>
        <p:nvSpPr>
          <p:cNvPr id="1151" name="Google Shape;1151;p120"/>
          <p:cNvSpPr txBox="1"/>
          <p:nvPr/>
        </p:nvSpPr>
        <p:spPr>
          <a:xfrm>
            <a:off x="469950" y="1676225"/>
            <a:ext cx="8204100" cy="3155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800">
                <a:highlight>
                  <a:srgbClr val="FFFFFF"/>
                </a:highlight>
                <a:latin typeface="Times New Roman"/>
                <a:ea typeface="Times New Roman"/>
                <a:cs typeface="Times New Roman"/>
                <a:sym typeface="Times New Roman"/>
              </a:rPr>
              <a:t>MySQL es un manejador que puede competir con sus famosas contrapartes comerciales</a:t>
            </a:r>
            <a:endParaRPr sz="1800">
              <a:highlight>
                <a:srgbClr val="FFFFFF"/>
              </a:highlight>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s" sz="1800">
                <a:latin typeface="Times New Roman"/>
                <a:ea typeface="Times New Roman"/>
                <a:cs typeface="Times New Roman"/>
                <a:sym typeface="Times New Roman"/>
              </a:rPr>
              <a:t>Es gratis</a:t>
            </a:r>
            <a:endParaRPr sz="1800">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s" sz="1800">
                <a:latin typeface="Times New Roman"/>
                <a:ea typeface="Times New Roman"/>
                <a:cs typeface="Times New Roman"/>
                <a:sym typeface="Times New Roman"/>
              </a:rPr>
              <a:t>Es extensible</a:t>
            </a:r>
            <a:endParaRPr sz="1800">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s" sz="1800">
                <a:latin typeface="Times New Roman"/>
                <a:ea typeface="Times New Roman"/>
                <a:cs typeface="Times New Roman"/>
                <a:sym typeface="Times New Roman"/>
              </a:rPr>
              <a:t>Es robusto</a:t>
            </a:r>
            <a:endParaRPr sz="1800">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s" sz="1800">
                <a:latin typeface="Times New Roman"/>
                <a:ea typeface="Times New Roman"/>
                <a:cs typeface="Times New Roman"/>
                <a:sym typeface="Times New Roman"/>
              </a:rPr>
              <a:t>Es rápido</a:t>
            </a:r>
            <a:endParaRPr sz="1800">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s" sz="1800">
                <a:latin typeface="Times New Roman"/>
                <a:ea typeface="Times New Roman"/>
                <a:cs typeface="Times New Roman"/>
                <a:sym typeface="Times New Roman"/>
              </a:rPr>
              <a:t>No requiere de una gran número de recursos para funcionar (obviamente para aplicaciones a gran escala es mejor contar con una buena infraestructura)</a:t>
            </a:r>
            <a:endParaRPr sz="1800">
              <a:latin typeface="Times New Roman"/>
              <a:ea typeface="Times New Roman"/>
              <a:cs typeface="Times New Roman"/>
              <a:sym typeface="Times New Roman"/>
            </a:endParaRPr>
          </a:p>
          <a:p>
            <a:pPr marL="457200" lvl="0" indent="-342900" algn="just" rtl="0">
              <a:lnSpc>
                <a:spcPct val="115000"/>
              </a:lnSpc>
              <a:spcBef>
                <a:spcPts val="0"/>
              </a:spcBef>
              <a:spcAft>
                <a:spcPts val="0"/>
              </a:spcAft>
              <a:buSzPts val="1800"/>
              <a:buFont typeface="Times New Roman"/>
              <a:buChar char="●"/>
            </a:pPr>
            <a:r>
              <a:rPr lang="es" sz="1800">
                <a:latin typeface="Times New Roman"/>
                <a:ea typeface="Times New Roman"/>
                <a:cs typeface="Times New Roman"/>
                <a:sym typeface="Times New Roman"/>
              </a:rPr>
              <a:t>Es fácil de administrar</a:t>
            </a:r>
            <a:endParaRPr sz="1800">
              <a:latin typeface="Times New Roman"/>
              <a:ea typeface="Times New Roman"/>
              <a:cs typeface="Times New Roman"/>
              <a:sym typeface="Times New Roma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130"/>
          <p:cNvSpPr txBox="1">
            <a:spLocks noGrp="1"/>
          </p:cNvSpPr>
          <p:nvPr>
            <p:ph type="title"/>
          </p:nvPr>
        </p:nvSpPr>
        <p:spPr>
          <a:xfrm>
            <a:off x="1885350" y="1897113"/>
            <a:ext cx="5373300" cy="13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Examen 3</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31"/>
          <p:cNvSpPr txBox="1">
            <a:spLocks noGrp="1"/>
          </p:cNvSpPr>
          <p:nvPr>
            <p:ph type="title"/>
          </p:nvPr>
        </p:nvSpPr>
        <p:spPr>
          <a:xfrm>
            <a:off x="523250" y="1523725"/>
            <a:ext cx="3477900" cy="138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217" name="Google Shape;1217;p131"/>
          <p:cNvSpPr txBox="1">
            <a:spLocks noGrp="1"/>
          </p:cNvSpPr>
          <p:nvPr>
            <p:ph type="body" idx="1"/>
          </p:nvPr>
        </p:nvSpPr>
        <p:spPr>
          <a:xfrm>
            <a:off x="523325" y="3020275"/>
            <a:ext cx="3477900" cy="153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18" name="Google Shape;1218;p131"/>
          <p:cNvPicPr preferRelativeResize="0"/>
          <p:nvPr/>
        </p:nvPicPr>
        <p:blipFill>
          <a:blip r:embed="rId3">
            <a:alphaModFix/>
          </a:blip>
          <a:stretch>
            <a:fillRect/>
          </a:stretch>
        </p:blipFill>
        <p:spPr>
          <a:xfrm>
            <a:off x="2015355" y="481450"/>
            <a:ext cx="5113282" cy="4402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pic>
        <p:nvPicPr>
          <p:cNvPr id="1223" name="Google Shape;1223;p132"/>
          <p:cNvPicPr preferRelativeResize="0"/>
          <p:nvPr/>
        </p:nvPicPr>
        <p:blipFill rotWithShape="1">
          <a:blip r:embed="rId3">
            <a:alphaModFix/>
          </a:blip>
          <a:srcRect t="69" b="79"/>
          <a:stretch/>
        </p:blipFill>
        <p:spPr>
          <a:xfrm>
            <a:off x="0" y="0"/>
            <a:ext cx="9143999" cy="5143497"/>
          </a:xfrm>
          <a:prstGeom prst="rect">
            <a:avLst/>
          </a:prstGeom>
          <a:noFill/>
          <a:ln>
            <a:noFill/>
          </a:ln>
        </p:spPr>
      </p:pic>
      <p:sp>
        <p:nvSpPr>
          <p:cNvPr id="1224" name="Google Shape;1224;p132"/>
          <p:cNvSpPr/>
          <p:nvPr/>
        </p:nvSpPr>
        <p:spPr>
          <a:xfrm>
            <a:off x="342825" y="1323975"/>
            <a:ext cx="3810300" cy="3467100"/>
          </a:xfrm>
          <a:prstGeom prst="rect">
            <a:avLst/>
          </a:prstGeom>
          <a:solidFill>
            <a:srgbClr val="000000">
              <a:alpha val="81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2"/>
          <p:cNvSpPr txBox="1">
            <a:spLocks noGrp="1"/>
          </p:cNvSpPr>
          <p:nvPr>
            <p:ph type="title"/>
          </p:nvPr>
        </p:nvSpPr>
        <p:spPr>
          <a:xfrm>
            <a:off x="446025" y="1468225"/>
            <a:ext cx="3477900" cy="67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Práctica 9</a:t>
            </a:r>
            <a:endParaRPr/>
          </a:p>
        </p:txBody>
      </p:sp>
      <p:sp>
        <p:nvSpPr>
          <p:cNvPr id="1226" name="Google Shape;1226;p132"/>
          <p:cNvSpPr txBox="1">
            <a:spLocks noGrp="1"/>
          </p:cNvSpPr>
          <p:nvPr>
            <p:ph type="body" idx="1"/>
          </p:nvPr>
        </p:nvSpPr>
        <p:spPr>
          <a:xfrm>
            <a:off x="446025" y="2140225"/>
            <a:ext cx="3477900" cy="26103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r>
              <a:rPr lang="es"/>
              <a:t>A partir de la práctica 4, realizar la base de datos en MySQL, e ingresar 5 registros en cada tabla.</a:t>
            </a:r>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4970</Words>
  <Application>Microsoft Office PowerPoint</Application>
  <PresentationFormat>Presentación en pantalla (16:9)</PresentationFormat>
  <Paragraphs>540</Paragraphs>
  <Slides>95</Slides>
  <Notes>95</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95</vt:i4>
      </vt:variant>
    </vt:vector>
  </HeadingPairs>
  <TitlesOfParts>
    <vt:vector size="108" baseType="lpstr">
      <vt:lpstr>Arial</vt:lpstr>
      <vt:lpstr>Bree Serif</vt:lpstr>
      <vt:lpstr>Nunito</vt:lpstr>
      <vt:lpstr>Impact</vt:lpstr>
      <vt:lpstr>Montserrat</vt:lpstr>
      <vt:lpstr>Courier New</vt:lpstr>
      <vt:lpstr>Verdana</vt:lpstr>
      <vt:lpstr>Georgia</vt:lpstr>
      <vt:lpstr>Times New Roman</vt:lpstr>
      <vt:lpstr>Maven Pro</vt:lpstr>
      <vt:lpstr>Roboto</vt:lpstr>
      <vt:lpstr>Trebuchet MS</vt:lpstr>
      <vt:lpstr>Momentum</vt:lpstr>
      <vt:lpstr>Análisis y diseño de bases de datos relacionales </vt:lpstr>
      <vt:lpstr>Perder puntos</vt:lpstr>
      <vt:lpstr>Test en Kahoot!</vt:lpstr>
      <vt:lpstr>Modelado de bases de datos</vt:lpstr>
      <vt:lpstr>Modelo relacional</vt:lpstr>
      <vt:lpstr>Presentación de PowerPoint</vt:lpstr>
      <vt:lpstr>Presentación de PowerPoint</vt:lpstr>
      <vt:lpstr>Presentación de PowerPoint</vt:lpstr>
      <vt:lpstr>Presentación de PowerPoint</vt:lpstr>
      <vt:lpstr>Presentación de PowerPoint</vt:lpstr>
      <vt:lpstr>Reglas de Codd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Actividad 1</vt:lpstr>
      <vt:lpstr>Llaves</vt:lpstr>
      <vt:lpstr>Presentación de PowerPoint</vt:lpstr>
      <vt:lpstr>Primarias (PK)</vt:lpstr>
      <vt:lpstr>Presentación de PowerPoint</vt:lpstr>
      <vt:lpstr>CREATE TABLE Customer ( SID int(5) PRIMARY KEY,  Last_Name varchar(30),  First_Name varchar(30));</vt:lpstr>
      <vt:lpstr>CREATE TABLE Customer ( SID int(5),  Last_Name varchar(30),  First_Name varchar(30));</vt:lpstr>
      <vt:lpstr>Foráneas (FK)</vt:lpstr>
      <vt:lpstr>Presentación de PowerPoint</vt:lpstr>
      <vt:lpstr>CREATE TABLE ORDERS ( Order_ID int(5),  Order_Date date,  Customer_SID int(5),  Amount float(5,2), PRIMARY KEY (Order_ID),  FOREIGN KEY (Customer_SID) REFERENCES CUSTOMER (SID));</vt:lpstr>
      <vt:lpstr>Después de crear la tabla</vt:lpstr>
      <vt:lpstr>Compuestas</vt:lpstr>
      <vt:lpstr>Ejercicio guiado</vt:lpstr>
      <vt:lpstr>Práctica 2</vt:lpstr>
      <vt:lpstr>Diccionario de datos</vt:lpstr>
      <vt:lpstr>Metadatos</vt:lpstr>
      <vt:lpstr>Presentación de PowerPoint</vt:lpstr>
      <vt:lpstr>Presentación de PowerPoint</vt:lpstr>
      <vt:lpstr>Presentación de PowerPoint</vt:lpstr>
      <vt:lpstr>Práctica 3</vt:lpstr>
      <vt:lpstr>Modelo entidad-relación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Práctica 4</vt:lpstr>
      <vt:lpstr>Práctica 5</vt:lpstr>
      <vt:lpstr>Lenguaje Unificado de Modelado </vt:lpstr>
      <vt:lpstr>Diagramas UML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Práctica 6</vt:lpstr>
      <vt:lpstr>Práctica 7</vt:lpstr>
      <vt:lpstr>Examen 2</vt:lpstr>
      <vt:lpstr>Normalización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Sistemas manejadores de bases de datos</vt:lpstr>
      <vt:lpstr>Presentación de PowerPoint</vt:lpstr>
      <vt:lpstr>“capa de software que controla todos los accesos a la base de datos” BASES DE DATOS. Por ABRUTSKY, Maximiliano Adrián;  REINOSA, Enrique José;  MUÑOZ, Roberto;  DAMIANO, Luis;  MALDONADO, Calixto, 2012, Alfaomega, p. 19.</vt:lpstr>
      <vt:lpstr>Presentación de PowerPoint</vt:lpstr>
      <vt:lpstr>Presentación de PowerPoint</vt:lpstr>
      <vt:lpstr>Lenguaje de consulta Estructurado (SQL)</vt:lpstr>
      <vt:lpstr>Presentación de PowerPoint</vt:lpstr>
      <vt:lpstr>Presentación de PowerPoint</vt:lpstr>
      <vt:lpstr>Presentación de PowerPoint</vt:lpstr>
      <vt:lpstr>Examen 3</vt:lpstr>
      <vt:lpstr>Presentación de PowerPoint</vt:lpstr>
      <vt:lpstr>Práctica 9</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y diseño de bases de datos relacionales </dc:title>
  <cp:lastModifiedBy>PREPA 6</cp:lastModifiedBy>
  <cp:revision>1</cp:revision>
  <dcterms:modified xsi:type="dcterms:W3CDTF">2019-05-02T18:31:45Z</dcterms:modified>
</cp:coreProperties>
</file>